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682" r:id="rId6"/>
    <p:sldId id="683" r:id="rId7"/>
    <p:sldId id="684" r:id="rId8"/>
    <p:sldId id="685" r:id="rId9"/>
    <p:sldId id="713" r:id="rId10"/>
    <p:sldId id="712" r:id="rId11"/>
    <p:sldId id="714" r:id="rId12"/>
    <p:sldId id="715" r:id="rId13"/>
    <p:sldId id="717" r:id="rId14"/>
    <p:sldId id="718" r:id="rId15"/>
    <p:sldId id="740" r:id="rId16"/>
    <p:sldId id="720" r:id="rId17"/>
    <p:sldId id="415" r:id="rId18"/>
    <p:sldId id="719" r:id="rId19"/>
    <p:sldId id="721" r:id="rId20"/>
    <p:sldId id="722" r:id="rId21"/>
    <p:sldId id="723" r:id="rId22"/>
    <p:sldId id="724" r:id="rId23"/>
    <p:sldId id="730" r:id="rId24"/>
    <p:sldId id="727" r:id="rId25"/>
    <p:sldId id="728" r:id="rId26"/>
    <p:sldId id="725" r:id="rId27"/>
    <p:sldId id="729" r:id="rId28"/>
    <p:sldId id="337" r:id="rId29"/>
    <p:sldId id="731" r:id="rId30"/>
    <p:sldId id="732" r:id="rId31"/>
    <p:sldId id="733" r:id="rId32"/>
    <p:sldId id="734" r:id="rId33"/>
    <p:sldId id="735" r:id="rId34"/>
    <p:sldId id="736" r:id="rId35"/>
    <p:sldId id="737" r:id="rId36"/>
    <p:sldId id="738"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2"/>
    <a:srgbClr val="00A2E2"/>
    <a:srgbClr val="1E407C"/>
    <a:srgbClr val="FFFFFF"/>
    <a:srgbClr val="F79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6FF9A-A106-45E2-85A1-B0046BFF1453}" v="50" dt="2023-07-20T19:07:21.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3792" autoAdjust="0"/>
  </p:normalViewPr>
  <p:slideViewPr>
    <p:cSldViewPr snapToGrid="0">
      <p:cViewPr varScale="1">
        <p:scale>
          <a:sx n="103" d="100"/>
          <a:sy n="103" d="100"/>
        </p:scale>
        <p:origin x="204" y="108"/>
      </p:cViewPr>
      <p:guideLst/>
    </p:cSldViewPr>
  </p:slideViewPr>
  <p:notesTextViewPr>
    <p:cViewPr>
      <p:scale>
        <a:sx n="3" d="2"/>
        <a:sy n="3" d="2"/>
      </p:scale>
      <p:origin x="0" y="0"/>
    </p:cViewPr>
  </p:notesTextViewPr>
  <p:notesViewPr>
    <p:cSldViewPr snapToGrid="0">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er, Michael A" userId="985e96d2-3f0e-4758-b8d4-d4fbd3d43028" providerId="ADAL" clId="{C4D6FF9A-A106-45E2-85A1-B0046BFF1453}"/>
    <pc:docChg chg="modSld">
      <pc:chgData name="Keller, Michael A" userId="985e96d2-3f0e-4758-b8d4-d4fbd3d43028" providerId="ADAL" clId="{C4D6FF9A-A106-45E2-85A1-B0046BFF1453}" dt="2023-07-20T19:07:26.458" v="81" actId="14100"/>
      <pc:docMkLst>
        <pc:docMk/>
      </pc:docMkLst>
      <pc:sldChg chg="addSp modSp mod modAnim">
        <pc:chgData name="Keller, Michael A" userId="985e96d2-3f0e-4758-b8d4-d4fbd3d43028" providerId="ADAL" clId="{C4D6FF9A-A106-45E2-85A1-B0046BFF1453}" dt="2023-07-20T18:49:12.543" v="52" actId="1076"/>
        <pc:sldMkLst>
          <pc:docMk/>
          <pc:sldMk cId="3927195734" sldId="337"/>
        </pc:sldMkLst>
        <pc:picChg chg="add mod">
          <ac:chgData name="Keller, Michael A" userId="985e96d2-3f0e-4758-b8d4-d4fbd3d43028" providerId="ADAL" clId="{C4D6FF9A-A106-45E2-85A1-B0046BFF1453}" dt="2023-07-20T18:49:12.543" v="52" actId="1076"/>
          <ac:picMkLst>
            <pc:docMk/>
            <pc:sldMk cId="3927195734" sldId="337"/>
            <ac:picMk id="3" creationId="{99318EB9-50B9-8AEE-9A97-64D5C3805B47}"/>
          </ac:picMkLst>
        </pc:picChg>
      </pc:sldChg>
      <pc:sldChg chg="addSp modSp mod modAnim">
        <pc:chgData name="Keller, Michael A" userId="985e96d2-3f0e-4758-b8d4-d4fbd3d43028" providerId="ADAL" clId="{C4D6FF9A-A106-45E2-85A1-B0046BFF1453}" dt="2023-07-20T18:33:12.485" v="15" actId="1076"/>
        <pc:sldMkLst>
          <pc:docMk/>
          <pc:sldMk cId="3645792576" sldId="719"/>
        </pc:sldMkLst>
        <pc:picChg chg="add mod">
          <ac:chgData name="Keller, Michael A" userId="985e96d2-3f0e-4758-b8d4-d4fbd3d43028" providerId="ADAL" clId="{C4D6FF9A-A106-45E2-85A1-B0046BFF1453}" dt="2023-07-20T18:33:12.485" v="15" actId="1076"/>
          <ac:picMkLst>
            <pc:docMk/>
            <pc:sldMk cId="3645792576" sldId="719"/>
            <ac:picMk id="3" creationId="{D7002BB4-85FC-B14E-8FCC-8F7CB3F02C81}"/>
          </ac:picMkLst>
        </pc:picChg>
      </pc:sldChg>
      <pc:sldChg chg="addSp modSp mod modAnim">
        <pc:chgData name="Keller, Michael A" userId="985e96d2-3f0e-4758-b8d4-d4fbd3d43028" providerId="ADAL" clId="{C4D6FF9A-A106-45E2-85A1-B0046BFF1453}" dt="2023-07-20T18:35:15.827" v="19" actId="1076"/>
        <pc:sldMkLst>
          <pc:docMk/>
          <pc:sldMk cId="1759504044" sldId="721"/>
        </pc:sldMkLst>
        <pc:picChg chg="add mod">
          <ac:chgData name="Keller, Michael A" userId="985e96d2-3f0e-4758-b8d4-d4fbd3d43028" providerId="ADAL" clId="{C4D6FF9A-A106-45E2-85A1-B0046BFF1453}" dt="2023-07-20T18:35:15.827" v="19" actId="1076"/>
          <ac:picMkLst>
            <pc:docMk/>
            <pc:sldMk cId="1759504044" sldId="721"/>
            <ac:picMk id="2" creationId="{BFD5709B-59EF-FC11-2166-19B4C22FD126}"/>
          </ac:picMkLst>
        </pc:picChg>
      </pc:sldChg>
      <pc:sldChg chg="addSp modSp mod modAnim">
        <pc:chgData name="Keller, Michael A" userId="985e96d2-3f0e-4758-b8d4-d4fbd3d43028" providerId="ADAL" clId="{C4D6FF9A-A106-45E2-85A1-B0046BFF1453}" dt="2023-07-20T18:35:51.728" v="23" actId="1076"/>
        <pc:sldMkLst>
          <pc:docMk/>
          <pc:sldMk cId="3111997263" sldId="722"/>
        </pc:sldMkLst>
        <pc:picChg chg="add mod">
          <ac:chgData name="Keller, Michael A" userId="985e96d2-3f0e-4758-b8d4-d4fbd3d43028" providerId="ADAL" clId="{C4D6FF9A-A106-45E2-85A1-B0046BFF1453}" dt="2023-07-20T18:35:51.728" v="23" actId="1076"/>
          <ac:picMkLst>
            <pc:docMk/>
            <pc:sldMk cId="3111997263" sldId="722"/>
            <ac:picMk id="2" creationId="{A96758F5-99BC-9F1E-D55A-B2B41A78A7EF}"/>
          </ac:picMkLst>
        </pc:picChg>
      </pc:sldChg>
      <pc:sldChg chg="addSp modSp mod modAnim">
        <pc:chgData name="Keller, Michael A" userId="985e96d2-3f0e-4758-b8d4-d4fbd3d43028" providerId="ADAL" clId="{C4D6FF9A-A106-45E2-85A1-B0046BFF1453}" dt="2023-07-20T18:36:30.127" v="27" actId="1076"/>
        <pc:sldMkLst>
          <pc:docMk/>
          <pc:sldMk cId="3105074069" sldId="723"/>
        </pc:sldMkLst>
        <pc:picChg chg="add mod">
          <ac:chgData name="Keller, Michael A" userId="985e96d2-3f0e-4758-b8d4-d4fbd3d43028" providerId="ADAL" clId="{C4D6FF9A-A106-45E2-85A1-B0046BFF1453}" dt="2023-07-20T18:36:30.127" v="27" actId="1076"/>
          <ac:picMkLst>
            <pc:docMk/>
            <pc:sldMk cId="3105074069" sldId="723"/>
            <ac:picMk id="2" creationId="{EFD4AAB6-42E4-EA50-441D-8DD309DF5BD8}"/>
          </ac:picMkLst>
        </pc:picChg>
      </pc:sldChg>
      <pc:sldChg chg="addSp modSp mod modAnim">
        <pc:chgData name="Keller, Michael A" userId="985e96d2-3f0e-4758-b8d4-d4fbd3d43028" providerId="ADAL" clId="{C4D6FF9A-A106-45E2-85A1-B0046BFF1453}" dt="2023-07-20T18:37:11.811" v="32" actId="14100"/>
        <pc:sldMkLst>
          <pc:docMk/>
          <pc:sldMk cId="691960079" sldId="724"/>
        </pc:sldMkLst>
        <pc:picChg chg="add mod">
          <ac:chgData name="Keller, Michael A" userId="985e96d2-3f0e-4758-b8d4-d4fbd3d43028" providerId="ADAL" clId="{C4D6FF9A-A106-45E2-85A1-B0046BFF1453}" dt="2023-07-20T18:37:11.811" v="32" actId="14100"/>
          <ac:picMkLst>
            <pc:docMk/>
            <pc:sldMk cId="691960079" sldId="724"/>
            <ac:picMk id="2" creationId="{9B00289A-73DC-12B4-D38F-AC63DF83D1C5}"/>
          </ac:picMkLst>
        </pc:picChg>
      </pc:sldChg>
      <pc:sldChg chg="addSp modSp mod modAnim">
        <pc:chgData name="Keller, Michael A" userId="985e96d2-3f0e-4758-b8d4-d4fbd3d43028" providerId="ADAL" clId="{C4D6FF9A-A106-45E2-85A1-B0046BFF1453}" dt="2023-07-20T19:07:26.458" v="81" actId="14100"/>
        <pc:sldMkLst>
          <pc:docMk/>
          <pc:sldMk cId="831787162" sldId="725"/>
        </pc:sldMkLst>
        <pc:picChg chg="add mod">
          <ac:chgData name="Keller, Michael A" userId="985e96d2-3f0e-4758-b8d4-d4fbd3d43028" providerId="ADAL" clId="{C4D6FF9A-A106-45E2-85A1-B0046BFF1453}" dt="2023-07-20T19:07:26.458" v="81" actId="14100"/>
          <ac:picMkLst>
            <pc:docMk/>
            <pc:sldMk cId="831787162" sldId="725"/>
            <ac:picMk id="2" creationId="{2A6D7247-A881-F502-2972-F7DB0863882B}"/>
          </ac:picMkLst>
        </pc:picChg>
      </pc:sldChg>
      <pc:sldChg chg="addSp modSp mod modAnim">
        <pc:chgData name="Keller, Michael A" userId="985e96d2-3f0e-4758-b8d4-d4fbd3d43028" providerId="ADAL" clId="{C4D6FF9A-A106-45E2-85A1-B0046BFF1453}" dt="2023-07-20T18:38:53.976" v="40" actId="1076"/>
        <pc:sldMkLst>
          <pc:docMk/>
          <pc:sldMk cId="943118603" sldId="727"/>
        </pc:sldMkLst>
        <pc:picChg chg="add mod">
          <ac:chgData name="Keller, Michael A" userId="985e96d2-3f0e-4758-b8d4-d4fbd3d43028" providerId="ADAL" clId="{C4D6FF9A-A106-45E2-85A1-B0046BFF1453}" dt="2023-07-20T18:38:53.976" v="40" actId="1076"/>
          <ac:picMkLst>
            <pc:docMk/>
            <pc:sldMk cId="943118603" sldId="727"/>
            <ac:picMk id="2" creationId="{8A490439-4F96-09B3-D8AC-0500D6512C93}"/>
          </ac:picMkLst>
        </pc:picChg>
      </pc:sldChg>
      <pc:sldChg chg="addSp modSp mod modAnim">
        <pc:chgData name="Keller, Michael A" userId="985e96d2-3f0e-4758-b8d4-d4fbd3d43028" providerId="ADAL" clId="{C4D6FF9A-A106-45E2-85A1-B0046BFF1453}" dt="2023-07-20T18:47:30.974" v="44" actId="1076"/>
        <pc:sldMkLst>
          <pc:docMk/>
          <pc:sldMk cId="736743421" sldId="728"/>
        </pc:sldMkLst>
        <pc:picChg chg="add mod">
          <ac:chgData name="Keller, Michael A" userId="985e96d2-3f0e-4758-b8d4-d4fbd3d43028" providerId="ADAL" clId="{C4D6FF9A-A106-45E2-85A1-B0046BFF1453}" dt="2023-07-20T18:47:30.974" v="44" actId="1076"/>
          <ac:picMkLst>
            <pc:docMk/>
            <pc:sldMk cId="736743421" sldId="728"/>
            <ac:picMk id="2" creationId="{63AC4BB7-58D4-30E0-AF0E-71071933D24A}"/>
          </ac:picMkLst>
        </pc:picChg>
      </pc:sldChg>
      <pc:sldChg chg="addSp modSp mod modAnim">
        <pc:chgData name="Keller, Michael A" userId="985e96d2-3f0e-4758-b8d4-d4fbd3d43028" providerId="ADAL" clId="{C4D6FF9A-A106-45E2-85A1-B0046BFF1453}" dt="2023-07-20T18:48:33.415" v="48" actId="1076"/>
        <pc:sldMkLst>
          <pc:docMk/>
          <pc:sldMk cId="3523860739" sldId="729"/>
        </pc:sldMkLst>
        <pc:picChg chg="add mod">
          <ac:chgData name="Keller, Michael A" userId="985e96d2-3f0e-4758-b8d4-d4fbd3d43028" providerId="ADAL" clId="{C4D6FF9A-A106-45E2-85A1-B0046BFF1453}" dt="2023-07-20T18:48:33.415" v="48" actId="1076"/>
          <ac:picMkLst>
            <pc:docMk/>
            <pc:sldMk cId="3523860739" sldId="729"/>
            <ac:picMk id="2" creationId="{676AF4E1-AE58-0397-EF4C-565EE8AECCB3}"/>
          </ac:picMkLst>
        </pc:picChg>
      </pc:sldChg>
      <pc:sldChg chg="addSp modSp mod modAnim">
        <pc:chgData name="Keller, Michael A" userId="985e96d2-3f0e-4758-b8d4-d4fbd3d43028" providerId="ADAL" clId="{C4D6FF9A-A106-45E2-85A1-B0046BFF1453}" dt="2023-07-20T18:38:05.014" v="36" actId="1076"/>
        <pc:sldMkLst>
          <pc:docMk/>
          <pc:sldMk cId="2128227417" sldId="730"/>
        </pc:sldMkLst>
        <pc:picChg chg="add mod">
          <ac:chgData name="Keller, Michael A" userId="985e96d2-3f0e-4758-b8d4-d4fbd3d43028" providerId="ADAL" clId="{C4D6FF9A-A106-45E2-85A1-B0046BFF1453}" dt="2023-07-20T18:38:05.014" v="36" actId="1076"/>
          <ac:picMkLst>
            <pc:docMk/>
            <pc:sldMk cId="2128227417" sldId="730"/>
            <ac:picMk id="2" creationId="{B556D497-0AFB-042F-2DF5-F450FDDCFA40}"/>
          </ac:picMkLst>
        </pc:picChg>
      </pc:sldChg>
      <pc:sldChg chg="addSp modSp mod modAnim">
        <pc:chgData name="Keller, Michael A" userId="985e96d2-3f0e-4758-b8d4-d4fbd3d43028" providerId="ADAL" clId="{C4D6FF9A-A106-45E2-85A1-B0046BFF1453}" dt="2023-07-20T18:49:44.474" v="56" actId="1076"/>
        <pc:sldMkLst>
          <pc:docMk/>
          <pc:sldMk cId="1361535099" sldId="731"/>
        </pc:sldMkLst>
        <pc:picChg chg="add mod">
          <ac:chgData name="Keller, Michael A" userId="985e96d2-3f0e-4758-b8d4-d4fbd3d43028" providerId="ADAL" clId="{C4D6FF9A-A106-45E2-85A1-B0046BFF1453}" dt="2023-07-20T18:49:44.474" v="56" actId="1076"/>
          <ac:picMkLst>
            <pc:docMk/>
            <pc:sldMk cId="1361535099" sldId="731"/>
            <ac:picMk id="2" creationId="{95525E9F-D3AD-F9F8-4EBA-23973EB6C048}"/>
          </ac:picMkLst>
        </pc:picChg>
      </pc:sldChg>
      <pc:sldChg chg="addSp modSp mod modAnim">
        <pc:chgData name="Keller, Michael A" userId="985e96d2-3f0e-4758-b8d4-d4fbd3d43028" providerId="ADAL" clId="{C4D6FF9A-A106-45E2-85A1-B0046BFF1453}" dt="2023-07-20T18:50:07.666" v="59" actId="14100"/>
        <pc:sldMkLst>
          <pc:docMk/>
          <pc:sldMk cId="3790996507" sldId="732"/>
        </pc:sldMkLst>
        <pc:picChg chg="add mod">
          <ac:chgData name="Keller, Michael A" userId="985e96d2-3f0e-4758-b8d4-d4fbd3d43028" providerId="ADAL" clId="{C4D6FF9A-A106-45E2-85A1-B0046BFF1453}" dt="2023-07-20T18:50:07.666" v="59" actId="14100"/>
          <ac:picMkLst>
            <pc:docMk/>
            <pc:sldMk cId="3790996507" sldId="732"/>
            <ac:picMk id="2" creationId="{3D4ED6C6-8819-5A59-AE9E-5503C8A68CB4}"/>
          </ac:picMkLst>
        </pc:picChg>
      </pc:sldChg>
      <pc:sldChg chg="addSp modSp mod modAnim">
        <pc:chgData name="Keller, Michael A" userId="985e96d2-3f0e-4758-b8d4-d4fbd3d43028" providerId="ADAL" clId="{C4D6FF9A-A106-45E2-85A1-B0046BFF1453}" dt="2023-07-20T18:50:32.676" v="62" actId="14100"/>
        <pc:sldMkLst>
          <pc:docMk/>
          <pc:sldMk cId="2213601857" sldId="733"/>
        </pc:sldMkLst>
        <pc:picChg chg="add mod">
          <ac:chgData name="Keller, Michael A" userId="985e96d2-3f0e-4758-b8d4-d4fbd3d43028" providerId="ADAL" clId="{C4D6FF9A-A106-45E2-85A1-B0046BFF1453}" dt="2023-07-20T18:50:32.676" v="62" actId="14100"/>
          <ac:picMkLst>
            <pc:docMk/>
            <pc:sldMk cId="2213601857" sldId="733"/>
            <ac:picMk id="2" creationId="{E9B00421-99EB-CCEC-9B52-32C105CEF5B4}"/>
          </ac:picMkLst>
        </pc:picChg>
      </pc:sldChg>
      <pc:sldChg chg="addSp modSp mod modAnim">
        <pc:chgData name="Keller, Michael A" userId="985e96d2-3f0e-4758-b8d4-d4fbd3d43028" providerId="ADAL" clId="{C4D6FF9A-A106-45E2-85A1-B0046BFF1453}" dt="2023-07-20T18:51:01.478" v="66" actId="1076"/>
        <pc:sldMkLst>
          <pc:docMk/>
          <pc:sldMk cId="3856827893" sldId="734"/>
        </pc:sldMkLst>
        <pc:picChg chg="add mod">
          <ac:chgData name="Keller, Michael A" userId="985e96d2-3f0e-4758-b8d4-d4fbd3d43028" providerId="ADAL" clId="{C4D6FF9A-A106-45E2-85A1-B0046BFF1453}" dt="2023-07-20T18:51:01.478" v="66" actId="1076"/>
          <ac:picMkLst>
            <pc:docMk/>
            <pc:sldMk cId="3856827893" sldId="734"/>
            <ac:picMk id="3" creationId="{9AAC0AA7-647E-6FB3-2F75-EF0FCA2D6F85}"/>
          </ac:picMkLst>
        </pc:picChg>
      </pc:sldChg>
      <pc:sldChg chg="addSp modSp mod modAnim">
        <pc:chgData name="Keller, Michael A" userId="985e96d2-3f0e-4758-b8d4-d4fbd3d43028" providerId="ADAL" clId="{C4D6FF9A-A106-45E2-85A1-B0046BFF1453}" dt="2023-07-20T18:51:31.760" v="69" actId="14100"/>
        <pc:sldMkLst>
          <pc:docMk/>
          <pc:sldMk cId="1781492150" sldId="735"/>
        </pc:sldMkLst>
        <pc:picChg chg="add mod">
          <ac:chgData name="Keller, Michael A" userId="985e96d2-3f0e-4758-b8d4-d4fbd3d43028" providerId="ADAL" clId="{C4D6FF9A-A106-45E2-85A1-B0046BFF1453}" dt="2023-07-20T18:51:31.760" v="69" actId="14100"/>
          <ac:picMkLst>
            <pc:docMk/>
            <pc:sldMk cId="1781492150" sldId="735"/>
            <ac:picMk id="2" creationId="{6620627B-4AE2-8AAE-F8A8-08508734A7BA}"/>
          </ac:picMkLst>
        </pc:picChg>
      </pc:sldChg>
      <pc:sldChg chg="addSp modSp mod modAnim">
        <pc:chgData name="Keller, Michael A" userId="985e96d2-3f0e-4758-b8d4-d4fbd3d43028" providerId="ADAL" clId="{C4D6FF9A-A106-45E2-85A1-B0046BFF1453}" dt="2023-07-20T18:51:59.070" v="72" actId="14100"/>
        <pc:sldMkLst>
          <pc:docMk/>
          <pc:sldMk cId="2013493628" sldId="736"/>
        </pc:sldMkLst>
        <pc:picChg chg="add mod">
          <ac:chgData name="Keller, Michael A" userId="985e96d2-3f0e-4758-b8d4-d4fbd3d43028" providerId="ADAL" clId="{C4D6FF9A-A106-45E2-85A1-B0046BFF1453}" dt="2023-07-20T18:51:59.070" v="72" actId="14100"/>
          <ac:picMkLst>
            <pc:docMk/>
            <pc:sldMk cId="2013493628" sldId="736"/>
            <ac:picMk id="2" creationId="{C598BF9A-5D0D-504A-9BFF-C22CC21894B6}"/>
          </ac:picMkLst>
        </pc:picChg>
      </pc:sldChg>
      <pc:sldChg chg="addSp modSp mod modAnim">
        <pc:chgData name="Keller, Michael A" userId="985e96d2-3f0e-4758-b8d4-d4fbd3d43028" providerId="ADAL" clId="{C4D6FF9A-A106-45E2-85A1-B0046BFF1453}" dt="2023-07-20T18:52:23.129" v="75" actId="14100"/>
        <pc:sldMkLst>
          <pc:docMk/>
          <pc:sldMk cId="2495352771" sldId="737"/>
        </pc:sldMkLst>
        <pc:picChg chg="add mod">
          <ac:chgData name="Keller, Michael A" userId="985e96d2-3f0e-4758-b8d4-d4fbd3d43028" providerId="ADAL" clId="{C4D6FF9A-A106-45E2-85A1-B0046BFF1453}" dt="2023-07-20T18:52:23.129" v="75" actId="14100"/>
          <ac:picMkLst>
            <pc:docMk/>
            <pc:sldMk cId="2495352771" sldId="737"/>
            <ac:picMk id="2" creationId="{1ECB2B36-3F5C-F1BB-5484-C674224254D7}"/>
          </ac:picMkLst>
        </pc:picChg>
      </pc:sldChg>
      <pc:sldChg chg="addSp modSp mod modAnim">
        <pc:chgData name="Keller, Michael A" userId="985e96d2-3f0e-4758-b8d4-d4fbd3d43028" providerId="ADAL" clId="{C4D6FF9A-A106-45E2-85A1-B0046BFF1453}" dt="2023-07-20T18:52:48.116" v="78" actId="14100"/>
        <pc:sldMkLst>
          <pc:docMk/>
          <pc:sldMk cId="1976323631" sldId="738"/>
        </pc:sldMkLst>
        <pc:picChg chg="add mod">
          <ac:chgData name="Keller, Michael A" userId="985e96d2-3f0e-4758-b8d4-d4fbd3d43028" providerId="ADAL" clId="{C4D6FF9A-A106-45E2-85A1-B0046BFF1453}" dt="2023-07-20T18:52:48.116" v="78" actId="14100"/>
          <ac:picMkLst>
            <pc:docMk/>
            <pc:sldMk cId="1976323631" sldId="738"/>
            <ac:picMk id="2" creationId="{14788A5D-7833-52D5-17BD-3CFE9D2205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B482D7-1B9A-4DE0-ABB1-6B4E2E24E2F6}" type="datetimeFigureOut">
              <a:rPr lang="en-US" smtClean="0"/>
              <a:t>7/20/2023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053749-8098-4DC3-A16F-895356CBDFCE}" type="slidenum">
              <a:rPr lang="en-US" smtClean="0"/>
              <a:t>‹#›</a:t>
            </a:fld>
            <a:endParaRPr lang="en-US" dirty="0"/>
          </a:p>
        </p:txBody>
      </p:sp>
    </p:spTree>
    <p:extLst>
      <p:ext uri="{BB962C8B-B14F-4D97-AF65-F5344CB8AC3E}">
        <p14:creationId xmlns:p14="http://schemas.microsoft.com/office/powerpoint/2010/main" val="286259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uportal.neocaseonline.com/Default.asp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hr.psu.edu/sites/hr/files/RetiringandMedicareEligibleChecklist.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r.psu.edu/sites/hr/files/RetireeRequestforChangeForm.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taking the time to view `the “Preparing for Retirement” webinar.  If you were hired prior to January 1, 2010, the following presentation will provide important information as you consider the possibility of retiring.  If you were hired January 1, 2010 or later, most of the information being shared will not be relevant to you. No one who was hired January 1, 2010 or later is eligible for retirement benefits until 2025.  Most likely it will be later this year of early in 2024 when we will have a webinar with information for those hired January 1, 2010 or later.</a:t>
            </a:r>
          </a:p>
        </p:txBody>
      </p:sp>
      <p:sp>
        <p:nvSpPr>
          <p:cNvPr id="4" name="Slide Number Placeholder 3"/>
          <p:cNvSpPr>
            <a:spLocks noGrp="1"/>
          </p:cNvSpPr>
          <p:nvPr>
            <p:ph type="sldNum" sz="quarter" idx="5"/>
          </p:nvPr>
        </p:nvSpPr>
        <p:spPr/>
        <p:txBody>
          <a:bodyPr/>
          <a:lstStyle/>
          <a:p>
            <a:fld id="{75053749-8098-4DC3-A16F-895356CBDFCE}" type="slidenum">
              <a:rPr lang="en-US" smtClean="0"/>
              <a:t>1</a:t>
            </a:fld>
            <a:endParaRPr lang="en-US" dirty="0"/>
          </a:p>
        </p:txBody>
      </p:sp>
    </p:spTree>
    <p:extLst>
      <p:ext uri="{BB962C8B-B14F-4D97-AF65-F5344CB8AC3E}">
        <p14:creationId xmlns:p14="http://schemas.microsoft.com/office/powerpoint/2010/main" val="180156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Medicare has Part A and Part B.  Part A covers hospital types of services and is typically provided at no cost.  Part B covers doctor visits, testing and labs and has a monthly premium associated with it.  This premium is paid directly to Social Security and can be indexed based on your income.   Part B premium for most individuals is $164.90 for 2023.  The premium could be higher depending on your income.</a:t>
            </a:r>
          </a:p>
          <a:p>
            <a:endParaRPr lang="en-US" dirty="0"/>
          </a:p>
          <a:p>
            <a:r>
              <a:rPr lang="en-US" dirty="0"/>
              <a:t>A person is considered in their Initial Enrollment Period three months before one turns 65, the month one turns 65,  and three months after one turns 65.  If you apply before you turn 65, your Medicare effective date is the first of the month in which you turn 65.  If you apply in the month your turn 65 or the three months after the month you turn 65, Social Security will determine your effective date based on your application date.  It is usually the first of the month following the month you enroll.  For example, let’s say you turn 65 in November.  If you enroll in Medicare in October, the Medicare effective date will be November 1.  In you enroll in November, the Medicare Effective date will be December 1.  And if you enroll in December, most likely your effective day will be January 1.</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10</a:t>
            </a:fld>
            <a:endParaRPr lang="en-US" dirty="0"/>
          </a:p>
        </p:txBody>
      </p:sp>
    </p:spTree>
    <p:extLst>
      <p:ext uri="{BB962C8B-B14F-4D97-AF65-F5344CB8AC3E}">
        <p14:creationId xmlns:p14="http://schemas.microsoft.com/office/powerpoint/2010/main" val="107242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Clr>
                <a:srgbClr val="1E407C"/>
              </a:buClr>
              <a:buFont typeface="Arial" panose="020B0604020202020204" pitchFamily="34" charset="0"/>
              <a:buChar char="•"/>
            </a:pPr>
            <a:r>
              <a:rPr lang="en-US" dirty="0"/>
              <a:t>Medicare Part C is also known as a Medicare Advantage plan. Medicare Advantage Plans are a type of Medicare health plan offered by a private company that contracts with Medicare to provide all your Part A and Part B benefits. Medical Advantage Plans can also provide coverage for prescriptions.</a:t>
            </a:r>
          </a:p>
          <a:p>
            <a:pPr>
              <a:buClr>
                <a:srgbClr val="1E407C"/>
              </a:buClr>
            </a:pPr>
            <a:endParaRPr lang="en-US" dirty="0"/>
          </a:p>
          <a:p>
            <a:pPr marL="291179" indent="-291179">
              <a:buClr>
                <a:srgbClr val="1E407C"/>
              </a:buClr>
              <a:buFont typeface="Arial" panose="020B0604020202020204" pitchFamily="34" charset="0"/>
              <a:buChar char="•"/>
            </a:pPr>
            <a:r>
              <a:rPr lang="en-US" dirty="0"/>
              <a:t>Medicare dictates that you MUST be enrolled in Medicare Part A and B in order to be enrolled in a Medicare Advantage plan, which means that you will still need to pay the monthly Part B premium directly to Social Security/Medicare</a:t>
            </a:r>
          </a:p>
          <a:p>
            <a:pPr>
              <a:buClr>
                <a:srgbClr val="1E407C"/>
              </a:buClr>
            </a:pPr>
            <a:endParaRPr lang="en-US" dirty="0"/>
          </a:p>
          <a:p>
            <a:pPr marL="291179" indent="-291179">
              <a:buClr>
                <a:srgbClr val="1E407C"/>
              </a:buClr>
              <a:buFont typeface="Arial" panose="020B0604020202020204" pitchFamily="34" charset="0"/>
              <a:buChar char="•"/>
            </a:pPr>
            <a:r>
              <a:rPr lang="en-US" dirty="0"/>
              <a:t>A Medicare Advantage plan is also known as a Medicare Replacement Plan and will be the only insurance card you will need when obtaining medical and prescription services.  The retiree plan for those who are Medicare eligible is Highmark Freedom Blue, which is a Medicare Advantage plan.  The Freedom Blue ID card will be the only card needed when obtaining services.</a:t>
            </a:r>
          </a:p>
          <a:p>
            <a:pPr marL="291179" indent="-291179">
              <a:buClr>
                <a:srgbClr val="1E407C"/>
              </a:buClr>
              <a:buFont typeface="Arial" panose="020B0604020202020204" pitchFamily="34" charset="0"/>
              <a:buChar char="•"/>
            </a:pPr>
            <a:endParaRPr lang="en-US" dirty="0"/>
          </a:p>
          <a:p>
            <a:pPr marL="291179" indent="-291179">
              <a:buClr>
                <a:srgbClr val="1E407C"/>
              </a:buClr>
              <a:buFont typeface="Arial" panose="020B0604020202020204" pitchFamily="34" charset="0"/>
              <a:buChar char="•"/>
            </a:pPr>
            <a:r>
              <a:rPr lang="en-US" dirty="0"/>
              <a:t>Medicare Part D is for prescription drug coverage.  Original Medicare does not cover prescription drugs.  One either needs to enroll in a Medicare Advantage Plan that has a prescription drug benefit, or one will need to enroll in Part D to have prescription drug coverage.</a:t>
            </a:r>
          </a:p>
          <a:p>
            <a:pPr>
              <a:buClr>
                <a:srgbClr val="1E407C"/>
              </a:buClr>
            </a:pPr>
            <a:endParaRPr lang="en-US" dirty="0"/>
          </a:p>
          <a:p>
            <a:pPr marL="291179" indent="-291179">
              <a:buClr>
                <a:srgbClr val="1E407C"/>
              </a:buClr>
              <a:buFont typeface="Arial" panose="020B0604020202020204" pitchFamily="34" charset="0"/>
              <a:buChar char="•"/>
            </a:pPr>
            <a:r>
              <a:rPr lang="en-US" dirty="0"/>
              <a:t>Medicare states that you can only be enrolled in ONE Medicare sponsored product at a time.  So, what does this mean for you? If it is your intention to stay with the Penn State sponsored retiree plan, you do not want to enroll in Medicare Part D. Part D  is for prescription drug coverage and since the Penn State retiree plan includes prescription coverage, you cannot be enrolled in Part D and also be enrolled in the Penn State retiree plan since it is a Part C Medicare advantage plan with prescription drug coverage.</a:t>
            </a:r>
          </a:p>
          <a:p>
            <a:pPr marL="349415" indent="-349415">
              <a:buClr>
                <a:srgbClr val="92D050"/>
              </a:buClr>
              <a:buFont typeface="Arial" panose="020B0604020202020204" pitchFamily="34" charset="0"/>
              <a:buChar char="•"/>
            </a:pPr>
            <a:endParaRPr lang="en-US" dirty="0">
              <a:solidFill>
                <a:srgbClr val="1E407C"/>
              </a:solidFill>
              <a:latin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11</a:t>
            </a:fld>
            <a:endParaRPr lang="en-US" dirty="0"/>
          </a:p>
        </p:txBody>
      </p:sp>
    </p:spTree>
    <p:extLst>
      <p:ext uri="{BB962C8B-B14F-4D97-AF65-F5344CB8AC3E}">
        <p14:creationId xmlns:p14="http://schemas.microsoft.com/office/powerpoint/2010/main" val="228492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active employee, if you enrolled in Medicare your Penn State Group Health Plan would be considered primary and Medicare would be secondary for you and/or your Medicare-eligible dependents.</a:t>
            </a:r>
          </a:p>
          <a:p>
            <a:endParaRPr lang="en-US" dirty="0"/>
          </a:p>
          <a:p>
            <a:r>
              <a:rPr lang="en-US" dirty="0"/>
              <a:t>As an active Employee, one needs to make the determination if it makes fiscal sense to enroll in Medicare and use it as secondary insurance.  As an active employee, you can take one of the following strategies: </a:t>
            </a:r>
            <a:r>
              <a:rPr lang="en-US" dirty="0">
                <a:solidFill>
                  <a:srgbClr val="FF0000"/>
                </a:solidFill>
              </a:rPr>
              <a:t>//</a:t>
            </a:r>
          </a:p>
          <a:p>
            <a:endParaRPr lang="en-US" dirty="0"/>
          </a:p>
          <a:p>
            <a:r>
              <a:rPr lang="en-US" dirty="0"/>
              <a:t>1-Delay enrolling in Medicare A and B until you retire or terminate active employment.  And if you are enrolled in the LION Advantage Plan, this should be the strategy you take as you are not able to make contributions to a Health Savings Account and be enrolled in Medicare per the IRS. </a:t>
            </a:r>
            <a:r>
              <a:rPr lang="en-US" dirty="0">
                <a:solidFill>
                  <a:srgbClr val="FF0000"/>
                </a:solidFill>
              </a:rPr>
              <a:t>/</a:t>
            </a:r>
          </a:p>
          <a:p>
            <a:endParaRPr lang="en-US" dirty="0"/>
          </a:p>
          <a:p>
            <a:r>
              <a:rPr lang="en-US" dirty="0"/>
              <a:t>2-Enroll in Medicare Part A, since it is provided at no cost and delay enrolling in Medicare Part B  until retirement or termination of employment.  Penn State’s plan would be primary and Medicare is secondary for Part A expenses like hospital costs. </a:t>
            </a:r>
            <a:r>
              <a:rPr lang="en-US" dirty="0">
                <a:solidFill>
                  <a:srgbClr val="FF0000"/>
                </a:solidFill>
              </a:rPr>
              <a:t>/</a:t>
            </a:r>
          </a:p>
          <a:p>
            <a:endParaRPr lang="en-US" dirty="0"/>
          </a:p>
          <a:p>
            <a:r>
              <a:rPr lang="en-US" dirty="0"/>
              <a:t>3-Enroll in Medicare A and B,  pay the premium for Part B and use it as secondary insurance if that meets your medical and financial needs.  Penn State’s plan would be primary and Medicare would be Secondary.</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12</a:t>
            </a:fld>
            <a:endParaRPr lang="en-US" dirty="0"/>
          </a:p>
        </p:txBody>
      </p:sp>
    </p:spTree>
    <p:extLst>
      <p:ext uri="{BB962C8B-B14F-4D97-AF65-F5344CB8AC3E}">
        <p14:creationId xmlns:p14="http://schemas.microsoft.com/office/powerpoint/2010/main" val="113582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Now that we have discussed some Medicare basics, let’s talk about being Medicare-eligible (either you or your dependents) at time of retirement.</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13</a:t>
            </a:fld>
            <a:endParaRPr lang="en-US" dirty="0"/>
          </a:p>
        </p:txBody>
      </p:sp>
    </p:spTree>
    <p:extLst>
      <p:ext uri="{BB962C8B-B14F-4D97-AF65-F5344CB8AC3E}">
        <p14:creationId xmlns:p14="http://schemas.microsoft.com/office/powerpoint/2010/main" val="7783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benefits under the Freedom Blue plan. For a full benefit summary, please refer to the Retiree Resource Chart on the Guide to Retirement and the Highmark materials detailing the basics of this Medicare Advantage plan.</a:t>
            </a:r>
          </a:p>
          <a:p>
            <a:endParaRPr lang="en-US" dirty="0"/>
          </a:p>
          <a:p>
            <a:r>
              <a:rPr lang="en-US" dirty="0"/>
              <a:t>Remember, a Medicare Advantage plan is a Medicare replacement plan so when you obtain medical services, you will be subject to the cost shares listed above.  Your Freedom Blue plan has a passive in and out-of-network plan design, which means you pay the same amount for in-network services as you do for out-of-network services.  You are also capped at $750 annually for your out-of-pocket maximum between your in and out-of-network medical services.</a:t>
            </a:r>
          </a:p>
          <a:p>
            <a:endParaRPr lang="en-US" dirty="0"/>
          </a:p>
          <a:p>
            <a:r>
              <a:rPr lang="en-US" dirty="0"/>
              <a:t>The detailed benefit summary on the Resource Chart found on the Guide to Retirement website illustrates your prescription coverage.</a:t>
            </a:r>
          </a:p>
        </p:txBody>
      </p:sp>
      <p:sp>
        <p:nvSpPr>
          <p:cNvPr id="4" name="Slide Number Placeholder 3"/>
          <p:cNvSpPr>
            <a:spLocks noGrp="1"/>
          </p:cNvSpPr>
          <p:nvPr>
            <p:ph type="sldNum" sz="quarter" idx="5"/>
          </p:nvPr>
        </p:nvSpPr>
        <p:spPr/>
        <p:txBody>
          <a:bodyPr/>
          <a:lstStyle/>
          <a:p>
            <a:fld id="{86DA9DFE-D570-4351-9F4B-E3F5122E7300}" type="slidenum">
              <a:rPr lang="en-US" smtClean="0"/>
              <a:t>14</a:t>
            </a:fld>
            <a:endParaRPr lang="en-US" dirty="0"/>
          </a:p>
        </p:txBody>
      </p:sp>
    </p:spTree>
    <p:extLst>
      <p:ext uri="{BB962C8B-B14F-4D97-AF65-F5344CB8AC3E}">
        <p14:creationId xmlns:p14="http://schemas.microsoft.com/office/powerpoint/2010/main" val="185257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want to begin this process approximately 2 – 3 months before you retire.  </a:t>
            </a:r>
            <a:r>
              <a:rPr lang="en-US" dirty="0">
                <a:solidFill>
                  <a:srgbClr val="FF0000"/>
                </a:solidFill>
              </a:rPr>
              <a:t>/</a:t>
            </a:r>
            <a:r>
              <a:rPr lang="en-US" dirty="0"/>
              <a:t>  You will need to contact Social Security and make sure you are enrolled in both Medicare Part A and B.</a:t>
            </a:r>
          </a:p>
          <a:p>
            <a:endParaRPr lang="en-US" dirty="0"/>
          </a:p>
          <a:p>
            <a:r>
              <a:rPr lang="en-US" dirty="0"/>
              <a:t>If you are applying within your Initial Enrollment Period, three months before you turn 65 the month you turn 65, or three month after you turn 65, Medicare will automatically determine your Medicare effective date based on when you enroll. </a:t>
            </a:r>
          </a:p>
          <a:p>
            <a:endParaRPr lang="en-US" dirty="0"/>
          </a:p>
          <a:p>
            <a:r>
              <a:rPr lang="en-US" dirty="0"/>
              <a:t>If you are applying for Medicare and it is beyond your initial enrollment period, you get a special enrollment period.  You will need to call HR Services and ask them to complete the Request for Employment Information form.  This form enables Social Security to waive the Late Entrant Penalty for not enrolling in Medicare during your Initial Enrollment Period. </a:t>
            </a:r>
            <a:r>
              <a:rPr lang="en-US" dirty="0">
                <a:solidFill>
                  <a:srgbClr val="FF0000"/>
                </a:solidFill>
              </a:rPr>
              <a:t>/</a:t>
            </a:r>
          </a:p>
          <a:p>
            <a:endParaRPr lang="en-US" dirty="0"/>
          </a:p>
          <a:p>
            <a:r>
              <a:rPr lang="en-US" dirty="0"/>
              <a:t>Once you receive your Medicare ID card, complete the Freedom Blue application and return it to Employee Benefits BEFORE you retire. </a:t>
            </a:r>
            <a:r>
              <a:rPr lang="en-US" dirty="0">
                <a:solidFill>
                  <a:srgbClr val="FF0000"/>
                </a:solidFill>
              </a:rPr>
              <a:t>/</a:t>
            </a:r>
          </a:p>
          <a:p>
            <a:endParaRPr lang="en-US" dirty="0"/>
          </a:p>
          <a:p>
            <a:r>
              <a:rPr lang="en-US" dirty="0"/>
              <a:t>Your unit will initiate your separation in Workday upon your retirement; your record will be updated to “retired” status. Your medical plan will be updated only after we receive your completed Freedom Blue Application. </a:t>
            </a:r>
            <a:r>
              <a:rPr lang="en-US" dirty="0">
                <a:solidFill>
                  <a:srgbClr val="FF0000"/>
                </a:solidFill>
              </a:rPr>
              <a:t>/ </a:t>
            </a:r>
            <a:r>
              <a:rPr lang="en-US" dirty="0"/>
              <a:t>Once it is sent to Highmark, it will take them approximately 3 – 5 business days to finalize your enrollment as they are required by Medicare to confirm your enrollment in Medicare A and B before processing your enrollment.</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15</a:t>
            </a:fld>
            <a:endParaRPr lang="en-US" dirty="0"/>
          </a:p>
        </p:txBody>
      </p:sp>
    </p:spTree>
    <p:extLst>
      <p:ext uri="{BB962C8B-B14F-4D97-AF65-F5344CB8AC3E}">
        <p14:creationId xmlns:p14="http://schemas.microsoft.com/office/powerpoint/2010/main" val="117800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Failure to follow this process could result in a disruption of your retiree medical coverage.  </a:t>
            </a:r>
          </a:p>
          <a:p>
            <a:pPr defTabSz="931774">
              <a:defRPr/>
            </a:pPr>
            <a:endParaRPr lang="en-US" dirty="0"/>
          </a:p>
          <a:p>
            <a:pPr defTabSz="931774">
              <a:defRPr/>
            </a:pPr>
            <a:r>
              <a:rPr lang="en-US" dirty="0"/>
              <a:t>If you do not submit your Freedom Blue application prior to your retirement, you will be entered into Freedom Blue the first of the month after receipt of your application.  This could result in a period of time with no Penn State coverage.  </a:t>
            </a:r>
          </a:p>
          <a:p>
            <a:pPr defTabSz="931774">
              <a:defRPr/>
            </a:pPr>
            <a:endParaRPr lang="en-US" dirty="0"/>
          </a:p>
          <a:p>
            <a:pPr defTabSz="931774">
              <a:defRPr/>
            </a:pPr>
            <a:r>
              <a:rPr lang="en-US" dirty="0"/>
              <a:t>Failure to submit your Freedom Blue application within 60 days AFTER you retire is considered a voluntary dis-enrollment in retiree medical coverage and once dis-enrolled you are not able to re-enroll at a later date.</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16</a:t>
            </a:fld>
            <a:endParaRPr lang="en-US" dirty="0"/>
          </a:p>
        </p:txBody>
      </p:sp>
    </p:spTree>
    <p:extLst>
      <p:ext uri="{BB962C8B-B14F-4D97-AF65-F5344CB8AC3E}">
        <p14:creationId xmlns:p14="http://schemas.microsoft.com/office/powerpoint/2010/main" val="2930979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are older than 65 and half and enrolled in the LION Advantage plan, you will want to ensure you do not have HSA contributions, either employer or employee contributions, for six months BEFORE you apply for Medicare, due to conflicting IRS and Medicare regulations.  Please be sure to visit our Guide to Retirement for additional details and consult with your licensed tax advisor to discuss any tax consequences.</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17</a:t>
            </a:fld>
            <a:endParaRPr lang="en-US" dirty="0"/>
          </a:p>
        </p:txBody>
      </p:sp>
    </p:spTree>
    <p:extLst>
      <p:ext uri="{BB962C8B-B14F-4D97-AF65-F5344CB8AC3E}">
        <p14:creationId xmlns:p14="http://schemas.microsoft.com/office/powerpoint/2010/main" val="1479276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back to those who retired before being eligible for Medicare.</a:t>
            </a:r>
          </a:p>
          <a:p>
            <a:endParaRPr lang="en-US" dirty="0"/>
          </a:p>
          <a:p>
            <a:r>
              <a:rPr lang="en-US" dirty="0"/>
              <a:t>If you are turning 65 AFTER you retire, two to three months before you and/or your spouse turn 65 you will receive a letter from Penn State Employee Benefits advising you of the steps you will need to take to enroll in Freedom Blue.  You will want to sign up for Medicare A and B before your 65</a:t>
            </a:r>
            <a:r>
              <a:rPr lang="en-US" baseline="30000" dirty="0"/>
              <a:t>th</a:t>
            </a:r>
            <a:r>
              <a:rPr lang="en-US" dirty="0"/>
              <a:t> birthday and then send Employee Benefits a completed Freedom Blue application.</a:t>
            </a:r>
          </a:p>
          <a:p>
            <a:endParaRPr lang="en-US" dirty="0"/>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18</a:t>
            </a:fld>
            <a:endParaRPr lang="en-US" dirty="0"/>
          </a:p>
        </p:txBody>
      </p:sp>
    </p:spTree>
    <p:extLst>
      <p:ext uri="{BB962C8B-B14F-4D97-AF65-F5344CB8AC3E}">
        <p14:creationId xmlns:p14="http://schemas.microsoft.com/office/powerpoint/2010/main" val="289813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Should you, your spouse or one of your dependent children become Medicare-eligible due to a disability and are enrolled in Medicare A and B, please be sure to reach out to HR Services to enroll in the appropriate retiree medical plan based on Medicare eligibility.</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19</a:t>
            </a:fld>
            <a:endParaRPr lang="en-US" dirty="0"/>
          </a:p>
        </p:txBody>
      </p:sp>
    </p:spTree>
    <p:extLst>
      <p:ext uri="{BB962C8B-B14F-4D97-AF65-F5344CB8AC3E}">
        <p14:creationId xmlns:p14="http://schemas.microsoft.com/office/powerpoint/2010/main" val="171786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1223"/>
              </a:spcAft>
            </a:pPr>
            <a:r>
              <a:rPr lang="en-US" dirty="0"/>
              <a:t>One of the questions on your mind today might be, “what do I do to prepare for retirement?”  Here is a checklist to help you with this.</a:t>
            </a:r>
          </a:p>
          <a:p>
            <a:pPr fontAlgn="base">
              <a:lnSpc>
                <a:spcPct val="107000"/>
              </a:lnSpc>
              <a:spcAft>
                <a:spcPts val="1223"/>
              </a:spcAft>
            </a:pPr>
            <a:endParaRPr lang="en-US" dirty="0"/>
          </a:p>
          <a:p>
            <a:pPr marL="232943" indent="-232943" fontAlgn="base">
              <a:lnSpc>
                <a:spcPct val="107000"/>
              </a:lnSpc>
              <a:spcAft>
                <a:spcPts val="1223"/>
              </a:spcAft>
              <a:buAutoNum type="arabicPeriod"/>
            </a:pPr>
            <a:r>
              <a:rPr lang="en-US" dirty="0"/>
              <a:t>Six Months to one year from your planned retirement date, you will want to attend a Preparing for Retirement presentation.  With you in attendance today, you get your first checkmark!</a:t>
            </a:r>
            <a:r>
              <a:rPr lang="en-US" dirty="0">
                <a:solidFill>
                  <a:srgbClr val="FF0000"/>
                </a:solidFill>
              </a:rPr>
              <a:t>/ </a:t>
            </a:r>
            <a:r>
              <a:rPr lang="en-US" dirty="0"/>
              <a:t>You also want to review the Guide to Retirement portion of HR’s website. How to find the Guide to Retirement will be part of this presentation.  Also, on the Guide to Retirement you can find this checklist. </a:t>
            </a:r>
            <a:r>
              <a:rPr lang="en-US" dirty="0">
                <a:solidFill>
                  <a:srgbClr val="FF0000"/>
                </a:solidFill>
              </a:rPr>
              <a:t>/</a:t>
            </a:r>
          </a:p>
          <a:p>
            <a:pPr marL="232943" indent="-232943" fontAlgn="base">
              <a:lnSpc>
                <a:spcPct val="107000"/>
              </a:lnSpc>
              <a:spcAft>
                <a:spcPts val="1223"/>
              </a:spcAft>
              <a:buAutoNum type="arabicPeriod"/>
            </a:pPr>
            <a:endParaRPr lang="en-US" dirty="0"/>
          </a:p>
          <a:p>
            <a:pPr marL="232943" indent="-232943" fontAlgn="base">
              <a:lnSpc>
                <a:spcPct val="107000"/>
              </a:lnSpc>
              <a:spcAft>
                <a:spcPts val="1223"/>
              </a:spcAft>
              <a:buAutoNum type="arabicPeriod"/>
            </a:pPr>
            <a:r>
              <a:rPr lang="en-US" dirty="0"/>
              <a:t>Consult with your retirement plan vendor review your income projections.  That would be either SERS, TIAA, or for some it maybe PSERS. Also, if you are under age 59.5 or 60, you will want to find out if retirement income is available to you without a reduction. </a:t>
            </a:r>
            <a:r>
              <a:rPr lang="en-US" dirty="0">
                <a:solidFill>
                  <a:srgbClr val="FF0000"/>
                </a:solidFill>
              </a:rPr>
              <a:t>/</a:t>
            </a:r>
          </a:p>
          <a:p>
            <a:pPr marL="232943" indent="-232943" fontAlgn="base">
              <a:lnSpc>
                <a:spcPct val="107000"/>
              </a:lnSpc>
              <a:spcAft>
                <a:spcPts val="1223"/>
              </a:spcAft>
              <a:buAutoNum type="arabicPeriod"/>
            </a:pPr>
            <a:endParaRPr lang="en-US" dirty="0"/>
          </a:p>
          <a:p>
            <a:pPr marL="232943" indent="-232943">
              <a:buAutoNum type="arabicPeriod" startAt="3"/>
            </a:pPr>
            <a:r>
              <a:rPr lang="en-US" dirty="0"/>
              <a:t>Call HR Services to confirm your eligibility to retire with medical benefits.  You will receive in writing your eligibility confirmation. Employees can also submit inquiries by visiting </a:t>
            </a:r>
            <a:r>
              <a:rPr lang="en-US" dirty="0">
                <a:hlinkClick r:id="rId3">
                  <a:extLst>
                    <a:ext uri="{A12FA001-AC4F-418D-AE19-62706E023703}">
                      <ahyp:hlinkClr xmlns:ahyp="http://schemas.microsoft.com/office/drawing/2018/hyperlinkcolor" val="tx"/>
                    </a:ext>
                  </a:extLst>
                </a:hlinkClick>
              </a:rPr>
              <a:t>WorkLion</a:t>
            </a:r>
            <a:r>
              <a:rPr lang="en-US" dirty="0"/>
              <a:t>. You don’t want to skip this step so there are no surprises later.  If you think you are eligible to retire with benefit, it is always good to have that confirmed. </a:t>
            </a:r>
            <a:r>
              <a:rPr lang="en-US" dirty="0">
                <a:solidFill>
                  <a:srgbClr val="FF0000"/>
                </a:solidFill>
              </a:rPr>
              <a:t>/ </a:t>
            </a:r>
          </a:p>
          <a:p>
            <a:pPr marL="232943" indent="-232943">
              <a:buAutoNum type="arabicPeriod" startAt="3"/>
            </a:pPr>
            <a:endParaRPr lang="en-US" dirty="0"/>
          </a:p>
          <a:p>
            <a:pPr marL="232943" indent="-232943">
              <a:buAutoNum type="arabicPeriod" startAt="4"/>
            </a:pPr>
            <a:r>
              <a:rPr lang="en-US" dirty="0"/>
              <a:t>Notify your supervisor and local HR unit of your intent to retire so they can initiate the electronic retirement process in a timely fashion.  There is a link on the checklist to access the HR Strategic Partner and Consultant Directory if you need assistance in identifying who to notify. </a:t>
            </a:r>
            <a:r>
              <a:rPr lang="en-US" dirty="0">
                <a:solidFill>
                  <a:srgbClr val="FF0000"/>
                </a:solidFill>
              </a:rPr>
              <a:t>/</a:t>
            </a:r>
          </a:p>
          <a:p>
            <a:pPr marL="232943" indent="-232943">
              <a:buAutoNum type="arabicPeriod" startAt="4"/>
            </a:pPr>
            <a:endParaRPr lang="en-US" dirty="0"/>
          </a:p>
          <a:p>
            <a:pPr marL="232943" indent="-232943">
              <a:buAutoNum type="arabicPeriod" startAt="4"/>
            </a:pPr>
            <a:r>
              <a:rPr lang="en-US" dirty="0"/>
              <a:t>Review your and your dependent’s demographic information in Workday. Please be sure to have all demographic information and Social Security numbers are updated, and use the Preparing to Retire Checklist that is on the Guide to Retirement as a resource to know what to review and update. As a retiree, you will have access to WorkLion but not access to Workday, so that is why it is important to have your demographic information reviewed and updated prior to retirement. </a:t>
            </a:r>
            <a:r>
              <a:rPr lang="en-US" dirty="0">
                <a:solidFill>
                  <a:srgbClr val="FF0000"/>
                </a:solidFill>
              </a:rPr>
              <a:t>/</a:t>
            </a:r>
          </a:p>
          <a:p>
            <a:pPr marL="232943" indent="-232943">
              <a:buAutoNum type="arabicPeriod" startAt="4"/>
            </a:pPr>
            <a:endParaRPr lang="en-US" dirty="0"/>
          </a:p>
          <a:p>
            <a:pPr marL="232943" indent="-232943">
              <a:buAutoNum type="arabicPeriod" startAt="4"/>
            </a:pPr>
            <a:r>
              <a:rPr lang="en-US" dirty="0"/>
              <a:t>If you are Medicare eligible, please print the detailed </a:t>
            </a:r>
            <a:r>
              <a:rPr lang="en-US" dirty="0">
                <a:hlinkClick r:id="rId4">
                  <a:extLst>
                    <a:ext uri="{A12FA001-AC4F-418D-AE19-62706E023703}">
                      <ahyp:hlinkClr xmlns:ahyp="http://schemas.microsoft.com/office/drawing/2018/hyperlinkcolor" val="tx"/>
                    </a:ext>
                  </a:extLst>
                </a:hlinkClick>
              </a:rPr>
              <a:t>Retiring and Medicare-eligible Checklist</a:t>
            </a:r>
            <a:r>
              <a:rPr lang="en-US" dirty="0"/>
              <a:t> on the Guide to Retirement Resource chart to walk you through the steps of applying for Medicare and Penn State’s Medicare Advantage plan. </a:t>
            </a: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a:t>
            </a:fld>
            <a:endParaRPr lang="en-US" dirty="0"/>
          </a:p>
        </p:txBody>
      </p:sp>
    </p:spTree>
    <p:extLst>
      <p:ext uri="{BB962C8B-B14F-4D97-AF65-F5344CB8AC3E}">
        <p14:creationId xmlns:p14="http://schemas.microsoft.com/office/powerpoint/2010/main" val="155702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and your spouse are different ages, you will each be enrolled in the corresponding plans based on your age.    Let’s take a look at three different scenarios.</a:t>
            </a:r>
          </a:p>
          <a:p>
            <a:endParaRPr lang="en-US" dirty="0"/>
          </a:p>
          <a:p>
            <a:r>
              <a:rPr lang="en-US" dirty="0"/>
              <a:t>If you are older than 65, you will be moved to the Highmark Freedom Blue plan and your spouse will become the primary subscriber for the LION Traditional or Advantage retiree plans and any eligible child/ren dependents will be listed under your spouse.</a:t>
            </a:r>
          </a:p>
          <a:p>
            <a:endParaRPr lang="en-US" dirty="0"/>
          </a:p>
          <a:p>
            <a:r>
              <a:rPr lang="en-US" dirty="0"/>
              <a:t>If you do not have a spouse on the retiree benefits, your oldest child will be listed as the primary subscriber and younger siblings will be listed as their dependents.</a:t>
            </a:r>
          </a:p>
          <a:p>
            <a:endParaRPr lang="en-US" dirty="0"/>
          </a:p>
          <a:p>
            <a:r>
              <a:rPr lang="en-US" dirty="0"/>
              <a:t>If you are under age 65, but your spouse is 65 or older, then your spouse will be moved to Freedom Blue, and you will remain the primary subscriber on of the Highmark plans.</a:t>
            </a:r>
          </a:p>
          <a:p>
            <a:endParaRPr lang="en-US" dirty="0"/>
          </a:p>
          <a:p>
            <a:r>
              <a:rPr lang="en-US" dirty="0"/>
              <a:t>Children are considered eligible dependents through the end of the month in which they turn 26.</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20</a:t>
            </a:fld>
            <a:endParaRPr lang="en-US" dirty="0"/>
          </a:p>
        </p:txBody>
      </p:sp>
    </p:spTree>
    <p:extLst>
      <p:ext uri="{BB962C8B-B14F-4D97-AF65-F5344CB8AC3E}">
        <p14:creationId xmlns:p14="http://schemas.microsoft.com/office/powerpoint/2010/main" val="2948401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for the retiree medical plans are flat rates for all retirees and no longer based on a percentage of your salary.</a:t>
            </a:r>
          </a:p>
          <a:p>
            <a:endParaRPr lang="en-US" dirty="0"/>
          </a:p>
          <a:p>
            <a:r>
              <a:rPr lang="en-US" dirty="0"/>
              <a:t>The 2023 rates are listed in this slide.</a:t>
            </a:r>
          </a:p>
          <a:p>
            <a:endParaRPr lang="en-US" dirty="0"/>
          </a:p>
          <a:p>
            <a:r>
              <a:rPr lang="en-US" dirty="0"/>
              <a:t>Once retired, you are no longer subject to the spousal surcharge.</a:t>
            </a:r>
          </a:p>
          <a:p>
            <a:endParaRPr lang="en-US" dirty="0"/>
          </a:p>
          <a:p>
            <a:r>
              <a:rPr lang="en-US" dirty="0"/>
              <a:t>Also, the Freedom Blue Plan is a per enrolled rate, so if you and your spouse are both enrolled, it would be $160 per month. </a:t>
            </a:r>
          </a:p>
          <a:p>
            <a:endParaRPr lang="en-US" dirty="0"/>
          </a:p>
          <a:p>
            <a:pPr defTabSz="931774">
              <a:defRPr/>
            </a:pPr>
            <a:r>
              <a:rPr lang="en-US" dirty="0"/>
              <a:t>You can also find the rates at the website HR.psu.edu under the retiree section.</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21</a:t>
            </a:fld>
            <a:endParaRPr lang="en-US" dirty="0"/>
          </a:p>
        </p:txBody>
      </p:sp>
    </p:spTree>
    <p:extLst>
      <p:ext uri="{BB962C8B-B14F-4D97-AF65-F5344CB8AC3E}">
        <p14:creationId xmlns:p14="http://schemas.microsoft.com/office/powerpoint/2010/main" val="3129830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has partnered with Lifetime Benefit Solutions to administer our retiree billing.  Lifetime Benefit Solutions will send you invoices and collect the premiums.</a:t>
            </a:r>
          </a:p>
          <a:p>
            <a:endParaRPr lang="en-US" dirty="0"/>
          </a:p>
          <a:p>
            <a:r>
              <a:rPr lang="en-US" dirty="0"/>
              <a:t>Your first retiree bill will arrive two to three weeks after you retire, and payment is due within 60 days.  Going forward you will be billed quarterly, and payments are due the first of each quarter, January 1</a:t>
            </a:r>
            <a:r>
              <a:rPr lang="en-US" baseline="30000" dirty="0"/>
              <a:t>st</a:t>
            </a:r>
            <a:r>
              <a:rPr lang="en-US" dirty="0"/>
              <a:t>, April 1</a:t>
            </a:r>
            <a:r>
              <a:rPr lang="en-US" baseline="30000" dirty="0"/>
              <a:t>st</a:t>
            </a:r>
            <a:r>
              <a:rPr lang="en-US" dirty="0"/>
              <a:t>, July 1</a:t>
            </a:r>
            <a:r>
              <a:rPr lang="en-US" baseline="30000" dirty="0"/>
              <a:t>st</a:t>
            </a:r>
            <a:r>
              <a:rPr lang="en-US" dirty="0"/>
              <a:t> and October 1</a:t>
            </a:r>
            <a:r>
              <a:rPr lang="en-US" baseline="30000" dirty="0"/>
              <a:t>st</a:t>
            </a:r>
            <a:r>
              <a:rPr lang="en-US" dirty="0"/>
              <a:t>.</a:t>
            </a:r>
          </a:p>
          <a:p>
            <a:endParaRPr lang="en-US" dirty="0"/>
          </a:p>
          <a:p>
            <a:r>
              <a:rPr lang="en-US" dirty="0"/>
              <a:t>Lifetime Benefit Solutions offers several payment methods, including making payments through an on-line member portal, pay by check quarterly or you can set up a monthly direct pay with a designated bank.</a:t>
            </a:r>
          </a:p>
          <a:p>
            <a:endParaRPr lang="en-US" dirty="0"/>
          </a:p>
          <a:p>
            <a:r>
              <a:rPr lang="en-US" dirty="0"/>
              <a:t>Please note, that Lifetime Benefit Solutions ALSO administers our COBRA.  COBRA is a federal regulation that mandates employers extend the same coverage to terminated/retired employees that they offer to their active employees.  Since this is a federal mandate, you will be extended an offer of COBRA medical, but if you are eligible for retiree medical, you can decline the medical.  Please be sure to use the COBRA notice to elect dental and vision only, if you are interested.</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22</a:t>
            </a:fld>
            <a:endParaRPr lang="en-US" dirty="0"/>
          </a:p>
        </p:txBody>
      </p:sp>
    </p:spTree>
    <p:extLst>
      <p:ext uri="{BB962C8B-B14F-4D97-AF65-F5344CB8AC3E}">
        <p14:creationId xmlns:p14="http://schemas.microsoft.com/office/powerpoint/2010/main" val="4214879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spouse that will remain actively employed with Penn State, per Penn State policy, retirees are required to be on the retiree medical plan and active employees must be on the active employee plan.</a:t>
            </a:r>
          </a:p>
          <a:p>
            <a:endParaRPr lang="en-US" dirty="0"/>
          </a:p>
          <a:p>
            <a:r>
              <a:rPr lang="en-US" dirty="0"/>
              <a:t>If you are the upcoming retiree, and carry the family, this is an example of when would need to complete a Retiree Request for Change Form to remove your spouse upon retirement.</a:t>
            </a:r>
          </a:p>
          <a:p>
            <a:endParaRPr lang="en-US" dirty="0"/>
          </a:p>
          <a:p>
            <a:r>
              <a:rPr lang="en-US" dirty="0"/>
              <a:t>If the actively employed spouse is carrying the coverage, then they must log into Workday to drop the spouse who is retiring effective the date of separation.</a:t>
            </a:r>
          </a:p>
          <a:p>
            <a:endParaRPr lang="en-US" dirty="0"/>
          </a:p>
          <a:p>
            <a:r>
              <a:rPr lang="en-US" dirty="0"/>
              <a:t>Eligible children can be enrolled on either the retiree plan or the active plan, just not on both plans.</a:t>
            </a:r>
          </a:p>
          <a:p>
            <a:endParaRPr lang="en-US" dirty="0"/>
          </a:p>
          <a:p>
            <a:r>
              <a:rPr lang="en-US" dirty="0"/>
              <a:t>Actively employed spouses at Penn State can continue to carry or add the retiree to their dental and vision plan, since these are coverages that are not offered to retirees</a:t>
            </a:r>
          </a:p>
        </p:txBody>
      </p:sp>
      <p:sp>
        <p:nvSpPr>
          <p:cNvPr id="4" name="Slide Number Placeholder 3"/>
          <p:cNvSpPr>
            <a:spLocks noGrp="1"/>
          </p:cNvSpPr>
          <p:nvPr>
            <p:ph type="sldNum" sz="quarter" idx="5"/>
          </p:nvPr>
        </p:nvSpPr>
        <p:spPr/>
        <p:txBody>
          <a:bodyPr/>
          <a:lstStyle/>
          <a:p>
            <a:fld id="{75053749-8098-4DC3-A16F-895356CBDFCE}" type="slidenum">
              <a:rPr lang="en-US" smtClean="0"/>
              <a:t>23</a:t>
            </a:fld>
            <a:endParaRPr lang="en-US" dirty="0"/>
          </a:p>
        </p:txBody>
      </p:sp>
    </p:spTree>
    <p:extLst>
      <p:ext uri="{BB962C8B-B14F-4D97-AF65-F5344CB8AC3E}">
        <p14:creationId xmlns:p14="http://schemas.microsoft.com/office/powerpoint/2010/main" val="415950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just discussed, Lifetime Benefit Solutions administers our COBRA and will send you a COBRA notice extending the dental and vision coverage for up to 18 months.  Once you receive your COBRA notice, you have 60 days to reply.  Failure to respond is considered an automatic decline of coverage.  COBRA rates can be found on the Guide to Retirement Resource Chart.</a:t>
            </a:r>
          </a:p>
          <a:p>
            <a:endParaRPr lang="en-US" dirty="0"/>
          </a:p>
          <a:p>
            <a:r>
              <a:rPr lang="en-US" dirty="0"/>
              <a:t>Another option is for retirees is to take advantage of the free discount Retiree program.  By using the print-out discount card, found on the Guide to Retirement Resource Chart, you can see participating EyeMed providers and receive discounts on services and products by being a Penn State retiree.</a:t>
            </a:r>
          </a:p>
          <a:p>
            <a:endParaRPr lang="en-US" dirty="0"/>
          </a:p>
          <a:p>
            <a:r>
              <a:rPr lang="en-US" dirty="0"/>
              <a:t>Some retirees decide to elect coverage through PARSE, the Pennsylvania Association of Retired State Employees, available to both TIAA and SERS retirees.  This is an outside entity from Penn State.  For a $20 membership fee, they provide dental and vision insurance plan options in addition to benefits for long-term care insurance and hearing programs.  Questions should be directed to PARSE, as they are not associated with Penn State.</a:t>
            </a:r>
          </a:p>
          <a:p>
            <a:endParaRPr lang="en-US" dirty="0"/>
          </a:p>
          <a:p>
            <a:r>
              <a:rPr lang="en-US" dirty="0"/>
              <a:t>Lastly, if a retiree has an actively employed spouse at Penn State, the active spouse can add the retiree to their dental and vision plan.</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24</a:t>
            </a:fld>
            <a:endParaRPr lang="en-US" dirty="0"/>
          </a:p>
        </p:txBody>
      </p:sp>
    </p:spTree>
    <p:extLst>
      <p:ext uri="{BB962C8B-B14F-4D97-AF65-F5344CB8AC3E}">
        <p14:creationId xmlns:p14="http://schemas.microsoft.com/office/powerpoint/2010/main" val="2502313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slide summarizing the vendor contacts:</a:t>
            </a:r>
          </a:p>
          <a:p>
            <a:endParaRPr lang="en-US" dirty="0"/>
          </a:p>
          <a:p>
            <a:r>
              <a:rPr lang="en-US" dirty="0"/>
              <a:t>Highmark– for non-65 retiree medical plans</a:t>
            </a:r>
          </a:p>
          <a:p>
            <a:endParaRPr lang="en-US" dirty="0"/>
          </a:p>
          <a:p>
            <a:r>
              <a:rPr lang="en-US" dirty="0"/>
              <a:t>HealthEquity – for FSA and HSA questions</a:t>
            </a:r>
          </a:p>
          <a:p>
            <a:endParaRPr lang="en-US" dirty="0"/>
          </a:p>
          <a:p>
            <a:r>
              <a:rPr lang="en-US" dirty="0"/>
              <a:t>Lifetime Benefit Solutions – for COBRA and Retiree Billing questions</a:t>
            </a:r>
          </a:p>
          <a:p>
            <a:endParaRPr lang="en-US" dirty="0"/>
          </a:p>
          <a:p>
            <a:r>
              <a:rPr lang="en-US" dirty="0"/>
              <a:t>Highmark – Highmark also has a non-member number that you can call and provide the reference code to inquire about how services will be covered once you enroll should you have questions prior to retirement.</a:t>
            </a:r>
          </a:p>
          <a:p>
            <a:endParaRPr lang="en-US" dirty="0"/>
          </a:p>
          <a:p>
            <a:r>
              <a:rPr lang="en-US" dirty="0"/>
              <a:t>As always, you can also reach out to our HR Services team or submit an inquiry via WorkLion.</a:t>
            </a:r>
          </a:p>
          <a:p>
            <a:endParaRPr lang="en-US" dirty="0"/>
          </a:p>
        </p:txBody>
      </p:sp>
      <p:sp>
        <p:nvSpPr>
          <p:cNvPr id="4" name="Slide Number Placeholder 3"/>
          <p:cNvSpPr>
            <a:spLocks noGrp="1"/>
          </p:cNvSpPr>
          <p:nvPr>
            <p:ph type="sldNum" sz="quarter" idx="5"/>
          </p:nvPr>
        </p:nvSpPr>
        <p:spPr/>
        <p:txBody>
          <a:bodyPr/>
          <a:lstStyle/>
          <a:p>
            <a:fld id="{86DA9DFE-D570-4351-9F4B-E3F5122E7300}" type="slidenum">
              <a:rPr lang="en-US" smtClean="0"/>
              <a:t>25</a:t>
            </a:fld>
            <a:endParaRPr lang="en-US" dirty="0"/>
          </a:p>
        </p:txBody>
      </p:sp>
    </p:spTree>
    <p:extLst>
      <p:ext uri="{BB962C8B-B14F-4D97-AF65-F5344CB8AC3E}">
        <p14:creationId xmlns:p14="http://schemas.microsoft.com/office/powerpoint/2010/main" val="1267479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Service retirees will maintain the $5000 life insurance policy paid for by Penn State per the collective bargaining unit. Please make sure you update your beneficiaries for your employer paid life insurance, as these will be carried over to your retiree policy.</a:t>
            </a:r>
          </a:p>
          <a:p>
            <a:endParaRPr lang="en-US" dirty="0"/>
          </a:p>
          <a:p>
            <a:r>
              <a:rPr lang="en-US" dirty="0"/>
              <a:t>All other employees have 31 days to convert or port their life insurance and/or accidental death and dismemberment insurance with UNUM.  For conversion and port rates, please call or email UNUM AFTER your retirement. </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26</a:t>
            </a:fld>
            <a:endParaRPr lang="en-US" dirty="0"/>
          </a:p>
        </p:txBody>
      </p:sp>
    </p:spTree>
    <p:extLst>
      <p:ext uri="{BB962C8B-B14F-4D97-AF65-F5344CB8AC3E}">
        <p14:creationId xmlns:p14="http://schemas.microsoft.com/office/powerpoint/2010/main" val="2483465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Educational discounts apply to retirees and their eligible dependents into retirement.  Eligible dependents include spouses and unmarried children through age 26.</a:t>
            </a:r>
          </a:p>
          <a:p>
            <a:endParaRPr lang="en-US" dirty="0"/>
          </a:p>
          <a:p>
            <a:r>
              <a:rPr lang="en-US" dirty="0"/>
              <a:t>A 75% discount will be automatically applied to courses that charge regular tuition as long as social security numbers are correctly listed in Workday and accounts.psu.edu.</a:t>
            </a:r>
          </a:p>
          <a:p>
            <a:endParaRPr lang="en-US" dirty="0"/>
          </a:p>
          <a:p>
            <a:r>
              <a:rPr lang="en-US" dirty="0"/>
              <a:t>The only time you need to apply for the discount is when it is being used for Pennsylvania College of Technology.  </a:t>
            </a:r>
          </a:p>
          <a:p>
            <a:endParaRPr lang="en-US" dirty="0"/>
          </a:p>
          <a:p>
            <a:r>
              <a:rPr lang="en-US" dirty="0"/>
              <a:t>The same exclusions apply for retirees as active employees.</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27</a:t>
            </a:fld>
            <a:endParaRPr lang="en-US" dirty="0"/>
          </a:p>
        </p:txBody>
      </p:sp>
    </p:spTree>
    <p:extLst>
      <p:ext uri="{BB962C8B-B14F-4D97-AF65-F5344CB8AC3E}">
        <p14:creationId xmlns:p14="http://schemas.microsoft.com/office/powerpoint/2010/main" val="2878343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HR Policy 52 which details expectations for providing adequate notice to unit and advises you to work directly with your unit to determine your last working day and to return your equipment/keys.  Should you need assistance, please see your HR Strategic Partner or HR Consultant. </a:t>
            </a:r>
          </a:p>
          <a:p>
            <a:endParaRPr lang="en-US" dirty="0"/>
          </a:p>
          <a:p>
            <a:r>
              <a:rPr lang="en-US" dirty="0"/>
              <a:t>If you are interested in learning about phased retirement, please visit HR Policy 29, which details eligibility requirements.</a:t>
            </a:r>
          </a:p>
          <a:p>
            <a:endParaRPr lang="en-US" dirty="0"/>
          </a:p>
          <a:p>
            <a:r>
              <a:rPr lang="en-US" dirty="0"/>
              <a:t>Emeritus status is outlined in Academic Policy 25. It is awarded by the President after reviewing requests from deans, chancellors or an academic vice president.  </a:t>
            </a:r>
          </a:p>
          <a:p>
            <a:endParaRPr lang="en-US" dirty="0"/>
          </a:p>
          <a:p>
            <a:r>
              <a:rPr lang="en-US" dirty="0"/>
              <a:t>Post retirement appointments are discussed in HR Policy 45.  This policy discusses how one may be re-employed by the university after retirement.</a:t>
            </a:r>
          </a:p>
        </p:txBody>
      </p:sp>
      <p:sp>
        <p:nvSpPr>
          <p:cNvPr id="4" name="Slide Number Placeholder 3"/>
          <p:cNvSpPr>
            <a:spLocks noGrp="1"/>
          </p:cNvSpPr>
          <p:nvPr>
            <p:ph type="sldNum" sz="quarter" idx="5"/>
          </p:nvPr>
        </p:nvSpPr>
        <p:spPr/>
        <p:txBody>
          <a:bodyPr/>
          <a:lstStyle/>
          <a:p>
            <a:fld id="{75053749-8098-4DC3-A16F-895356CBDFCE}" type="slidenum">
              <a:rPr lang="en-US" smtClean="0"/>
              <a:t>28</a:t>
            </a:fld>
            <a:endParaRPr lang="en-US" dirty="0"/>
          </a:p>
        </p:txBody>
      </p:sp>
    </p:spTree>
    <p:extLst>
      <p:ext uri="{BB962C8B-B14F-4D97-AF65-F5344CB8AC3E}">
        <p14:creationId xmlns:p14="http://schemas.microsoft.com/office/powerpoint/2010/main" val="276015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vacation and sick will be paid out in the final paycheck.</a:t>
            </a:r>
          </a:p>
          <a:p>
            <a:endParaRPr lang="en-US" dirty="0"/>
          </a:p>
          <a:p>
            <a:r>
              <a:rPr lang="en-US" dirty="0"/>
              <a:t>HR 34 outlines how sick pay is calculated for those who meet the retiree status.  If you are a technical service employee, your sick pay will be per the Collective Bargaining Agreement.  For questions on your specific pay out, please call HR Services or submit an Inquiry via WorkLion.</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29</a:t>
            </a:fld>
            <a:endParaRPr lang="en-US" dirty="0"/>
          </a:p>
        </p:txBody>
      </p:sp>
    </p:spTree>
    <p:extLst>
      <p:ext uri="{BB962C8B-B14F-4D97-AF65-F5344CB8AC3E}">
        <p14:creationId xmlns:p14="http://schemas.microsoft.com/office/powerpoint/2010/main" val="322303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 may find the idea of retiring exciting, but the process can sometimes feel overwhelming. As you retire, remember we have many resources and tools available to assist you.  As an active employee you still have access to the Employee Assistance program to help review your specific options.  You will continue to have access to EAP for you and your family up to 120 days after you retire. You can also reach out to HR Services for assistance.</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3</a:t>
            </a:fld>
            <a:endParaRPr lang="en-US" dirty="0"/>
          </a:p>
        </p:txBody>
      </p:sp>
    </p:spTree>
    <p:extLst>
      <p:ext uri="{BB962C8B-B14F-4D97-AF65-F5344CB8AC3E}">
        <p14:creationId xmlns:p14="http://schemas.microsoft.com/office/powerpoint/2010/main" val="170974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additional things to know when retiring.</a:t>
            </a:r>
          </a:p>
          <a:p>
            <a:endParaRPr lang="en-US" dirty="0"/>
          </a:p>
          <a:p>
            <a:r>
              <a:rPr lang="en-US" dirty="0"/>
              <a:t>Retiree plans are all PPO Plans, preferred provider organizations, which means they have a national network of providers and allow for both in and out-of-network services.</a:t>
            </a:r>
          </a:p>
          <a:p>
            <a:endParaRPr lang="en-US" dirty="0"/>
          </a:p>
          <a:p>
            <a:r>
              <a:rPr lang="en-US" dirty="0"/>
              <a:t>Retirees have 90 days after they retire to submit for reimbursement through their FSA for dates of service incurred from January 1</a:t>
            </a:r>
            <a:r>
              <a:rPr lang="en-US" baseline="30000" dirty="0"/>
              <a:t>st</a:t>
            </a:r>
            <a:r>
              <a:rPr lang="en-US" dirty="0"/>
              <a:t> through their retirement date.</a:t>
            </a:r>
          </a:p>
          <a:p>
            <a:endParaRPr lang="en-US" dirty="0"/>
          </a:p>
          <a:p>
            <a:r>
              <a:rPr lang="en-US" dirty="0"/>
              <a:t>Retirees do NOT have an annual open enrollment period.  Non-65 retirees in the LION Traditional and LION Advantage retiree plans, will be given a choice of the two plans each year but they are not able to add dependents at that time.  They only will be able to make a plan change.  Retirees are able to remove dependents at any time by submitting a Retiree Request for Change Form.</a:t>
            </a:r>
          </a:p>
          <a:p>
            <a:endParaRPr lang="en-US" dirty="0"/>
          </a:p>
          <a:p>
            <a:r>
              <a:rPr lang="en-US" dirty="0"/>
              <a:t>Retirees are only able to add a dependent if they experience a life qualifying event, such as getting married or their spouse experiencing a loss of coverage.  Retirees have 31 days from the date of the event to add the dependent by submitting a Retiree Request for Change Form.</a:t>
            </a:r>
          </a:p>
          <a:p>
            <a:endParaRPr lang="en-US" dirty="0"/>
          </a:p>
          <a:p>
            <a:r>
              <a:rPr lang="en-US" dirty="0"/>
              <a:t>If you are eligible for retiree benefits and pass away before retirement, your surviving eligible dependents will be offered your retiree benefits.</a:t>
            </a:r>
          </a:p>
          <a:p>
            <a:r>
              <a:rPr lang="en-US" dirty="0"/>
              <a:t>Once retired, should you pass away before your spouse, your spouse is eligible for your retiree benefits for life OR until they remarry.</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30</a:t>
            </a:fld>
            <a:endParaRPr lang="en-US" dirty="0"/>
          </a:p>
        </p:txBody>
      </p:sp>
    </p:spTree>
    <p:extLst>
      <p:ext uri="{BB962C8B-B14F-4D97-AF65-F5344CB8AC3E}">
        <p14:creationId xmlns:p14="http://schemas.microsoft.com/office/powerpoint/2010/main" val="3505928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 meeting with your retirement vendor two to three months before you plan to retire.</a:t>
            </a:r>
          </a:p>
          <a:p>
            <a:endParaRPr lang="en-US" dirty="0"/>
          </a:p>
          <a:p>
            <a:r>
              <a:rPr lang="en-US" dirty="0"/>
              <a:t>Once retired, if you are enrolled in TIAA, it should take approximately four weeks to receive your initial retirement payment.  If you are in SERS, it will take approximately eight weeks and if you are in PSERS, it will take approximately four to six weeks to receive your initial pension payment.</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31</a:t>
            </a:fld>
            <a:endParaRPr lang="en-US" dirty="0"/>
          </a:p>
        </p:txBody>
      </p:sp>
    </p:spTree>
    <p:extLst>
      <p:ext uri="{BB962C8B-B14F-4D97-AF65-F5344CB8AC3E}">
        <p14:creationId xmlns:p14="http://schemas.microsoft.com/office/powerpoint/2010/main" val="3167692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that could delay your retirement income include:</a:t>
            </a:r>
          </a:p>
          <a:p>
            <a:endParaRPr lang="en-US" dirty="0"/>
          </a:p>
          <a:p>
            <a:r>
              <a:rPr lang="en-US" dirty="0"/>
              <a:t>Not completing your retirement application with the retirement vendor.</a:t>
            </a:r>
          </a:p>
          <a:p>
            <a:endParaRPr lang="en-US" dirty="0"/>
          </a:p>
          <a:p>
            <a:r>
              <a:rPr lang="en-US" dirty="0"/>
              <a:t>Receiving pay after your termination date with Penn State.</a:t>
            </a:r>
          </a:p>
          <a:p>
            <a:endParaRPr lang="en-US" dirty="0"/>
          </a:p>
          <a:p>
            <a:r>
              <a:rPr lang="en-US" dirty="0"/>
              <a:t>Not informing your unit/college of your plans to retire.</a:t>
            </a:r>
          </a:p>
          <a:p>
            <a:endParaRPr lang="en-US" dirty="0"/>
          </a:p>
          <a:p>
            <a:r>
              <a:rPr lang="en-US" dirty="0"/>
              <a:t>Your termination not being processed in Workday in a timely fashion.</a:t>
            </a:r>
          </a:p>
        </p:txBody>
      </p:sp>
      <p:sp>
        <p:nvSpPr>
          <p:cNvPr id="4" name="Slide Number Placeholder 3"/>
          <p:cNvSpPr>
            <a:spLocks noGrp="1"/>
          </p:cNvSpPr>
          <p:nvPr>
            <p:ph type="sldNum" sz="quarter" idx="5"/>
          </p:nvPr>
        </p:nvSpPr>
        <p:spPr/>
        <p:txBody>
          <a:bodyPr/>
          <a:lstStyle/>
          <a:p>
            <a:fld id="{75053749-8098-4DC3-A16F-895356CBDFCE}" type="slidenum">
              <a:rPr lang="en-US" smtClean="0"/>
              <a:t>32</a:t>
            </a:fld>
            <a:endParaRPr lang="en-US" dirty="0"/>
          </a:p>
        </p:txBody>
      </p:sp>
    </p:spTree>
    <p:extLst>
      <p:ext uri="{BB962C8B-B14F-4D97-AF65-F5344CB8AC3E}">
        <p14:creationId xmlns:p14="http://schemas.microsoft.com/office/powerpoint/2010/main" val="1352577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offers a summary of the retirement vendor phone numbers, along with the numbers for Social Security and Medicare.  Plus a link to the PARSE.</a:t>
            </a:r>
          </a:p>
          <a:p>
            <a:endParaRPr lang="en-US" dirty="0"/>
          </a:p>
          <a:p>
            <a:r>
              <a:rPr lang="en-US" dirty="0"/>
              <a:t>Remember to bookmark the Penn State Retiree website upon retirement for important updates and information about your retiree medical plans!</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33</a:t>
            </a:fld>
            <a:endParaRPr lang="en-US" dirty="0"/>
          </a:p>
        </p:txBody>
      </p:sp>
    </p:spTree>
    <p:extLst>
      <p:ext uri="{BB962C8B-B14F-4D97-AF65-F5344CB8AC3E}">
        <p14:creationId xmlns:p14="http://schemas.microsoft.com/office/powerpoint/2010/main" val="290730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already mentioned, another tool is the Guide to Retirement website – the website has a Retiree Resource Chart with quick links to forms, rates and vendor phone numbers.</a:t>
            </a:r>
          </a:p>
          <a:p>
            <a:endParaRPr lang="en-US" dirty="0"/>
          </a:p>
          <a:p>
            <a:r>
              <a:rPr lang="en-US" dirty="0"/>
              <a:t>You get to the Guide to Retirement website by going to hr.psu.edu and clicking on Current Employee, then drop down to Benefits&gt;Retirement Options&gt;Guide to Retirement.</a:t>
            </a:r>
          </a:p>
          <a:p>
            <a:endParaRPr lang="en-US" dirty="0"/>
          </a:p>
          <a:p>
            <a:r>
              <a:rPr lang="en-US" dirty="0"/>
              <a:t>The Retiree section is where you will go once you have retired for information concerning you in retirement.</a:t>
            </a:r>
          </a:p>
          <a:p>
            <a:pPr defTabSz="931774">
              <a:defRPr/>
            </a:pPr>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4</a:t>
            </a:fld>
            <a:endParaRPr lang="en-US" dirty="0"/>
          </a:p>
        </p:txBody>
      </p:sp>
    </p:spTree>
    <p:extLst>
      <p:ext uri="{BB962C8B-B14F-4D97-AF65-F5344CB8AC3E}">
        <p14:creationId xmlns:p14="http://schemas.microsoft.com/office/powerpoint/2010/main" val="415526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was mentioned at the beginning of the presentation, this presentation is intended for those who were hired prior to January 1, 2010.  Based on your full-time hire date being before that, we will look at the criteria to retire with medical benefits.</a:t>
            </a:r>
          </a:p>
          <a:p>
            <a:endParaRPr lang="en-US" dirty="0"/>
          </a:p>
          <a:p>
            <a:r>
              <a:rPr lang="en-US" dirty="0"/>
              <a:t>If you were hired prior to January 1, 2010, you must meet one of the following two sets of criteria.</a:t>
            </a:r>
          </a:p>
          <a:p>
            <a:endParaRPr lang="en-US" dirty="0"/>
          </a:p>
          <a:p>
            <a:r>
              <a:rPr lang="en-US" dirty="0"/>
              <a:t>Criteria set number 1, you must be at least 60 years old and have been 15 years continuously employed in a full-time position and enrolled in a Penn State sponsored medical plan for the last 15 years.</a:t>
            </a:r>
          </a:p>
          <a:p>
            <a:endParaRPr lang="en-US" dirty="0"/>
          </a:p>
          <a:p>
            <a:r>
              <a:rPr lang="en-US" dirty="0"/>
              <a:t>Criteria set number 2, you can be any age, have 25 years of full-time service, this does not need to be continuous service, and the last 10 years be enrolled in a Penn State sponsored medical plan.  </a:t>
            </a:r>
          </a:p>
          <a:p>
            <a:endParaRPr lang="en-US" dirty="0"/>
          </a:p>
          <a:p>
            <a:r>
              <a:rPr lang="en-US" dirty="0"/>
              <a:t>Enrollment in a Penn State sponsored medical plan means either as the primary subscriber or as a dependent under a spouse.  When calling into HR Services to confirm your eligibility to retire, please be sure to share if you were covered under a spouse or a former spouse.</a:t>
            </a:r>
          </a:p>
          <a:p>
            <a:endParaRPr lang="en-US" dirty="0"/>
          </a:p>
          <a:p>
            <a:r>
              <a:rPr lang="en-US" dirty="0"/>
              <a:t>If you meet the years of service only, you will qualify for Retiree status and have access to the resources listed on the Retiree website under Programs and Privileges, but you will not have medical benefits.  You can see some of those benefits on this slide – ID Cards and Computer Use, Library and Recreational Facility Use, and the Retiree Association.</a:t>
            </a:r>
          </a:p>
        </p:txBody>
      </p:sp>
      <p:sp>
        <p:nvSpPr>
          <p:cNvPr id="4" name="Slide Number Placeholder 3"/>
          <p:cNvSpPr>
            <a:spLocks noGrp="1"/>
          </p:cNvSpPr>
          <p:nvPr>
            <p:ph type="sldNum" sz="quarter" idx="5"/>
          </p:nvPr>
        </p:nvSpPr>
        <p:spPr/>
        <p:txBody>
          <a:bodyPr/>
          <a:lstStyle/>
          <a:p>
            <a:fld id="{75053749-8098-4DC3-A16F-895356CBDFCE}" type="slidenum">
              <a:rPr lang="en-US" smtClean="0"/>
              <a:t>5</a:t>
            </a:fld>
            <a:endParaRPr lang="en-US" dirty="0"/>
          </a:p>
        </p:txBody>
      </p:sp>
    </p:spTree>
    <p:extLst>
      <p:ext uri="{BB962C8B-B14F-4D97-AF65-F5344CB8AC3E}">
        <p14:creationId xmlns:p14="http://schemas.microsoft.com/office/powerpoint/2010/main" val="319073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will now discuss Non-Medicare eligible retiree benefits.  This if for individuals who are not yet age 65 when they retire.  </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6</a:t>
            </a:fld>
            <a:endParaRPr lang="en-US" dirty="0"/>
          </a:p>
        </p:txBody>
      </p:sp>
    </p:spTree>
    <p:extLst>
      <p:ext uri="{BB962C8B-B14F-4D97-AF65-F5344CB8AC3E}">
        <p14:creationId xmlns:p14="http://schemas.microsoft.com/office/powerpoint/2010/main" val="259534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ea typeface="Times New Roman" panose="02020603050405020304" pitchFamily="18" charset="0"/>
                <a:cs typeface="Times New Roman" panose="02020603050405020304" pitchFamily="18" charset="0"/>
              </a:rPr>
              <a:t>Employees and their eligible dependents are </a:t>
            </a:r>
            <a:r>
              <a:rPr lang="en-US" b="1" i="1" u="sng" dirty="0">
                <a:solidFill>
                  <a:srgbClr val="000000"/>
                </a:solidFill>
                <a:ea typeface="Times New Roman" panose="02020603050405020304" pitchFamily="18" charset="0"/>
                <a:cs typeface="Times New Roman" panose="02020603050405020304" pitchFamily="18" charset="0"/>
              </a:rPr>
              <a:t>automatically</a:t>
            </a:r>
            <a:r>
              <a:rPr lang="en-US" dirty="0">
                <a:solidFill>
                  <a:srgbClr val="000000"/>
                </a:solidFill>
                <a:ea typeface="Times New Roman" panose="02020603050405020304" pitchFamily="18" charset="0"/>
                <a:cs typeface="Times New Roman" panose="02020603050405020304" pitchFamily="18" charset="0"/>
              </a:rPr>
              <a:t> enrolled in the corresponding retiree medical plan with the same coverage level.  If you are currently enrolled in the LION Traditional Plan you will be automatically enrolled in the retiree version of the same plan. If you are currently enrolled in the LION Advantage Plan you will be automatically enrolled in the retiree version of this plan.</a:t>
            </a:r>
          </a:p>
          <a:p>
            <a:endParaRPr lang="en-US" dirty="0">
              <a:solidFill>
                <a:srgbClr val="000000"/>
              </a:solidFill>
              <a:ea typeface="Times New Roman" panose="02020603050405020304" pitchFamily="18" charset="0"/>
              <a:cs typeface="Times New Roman" panose="02020603050405020304" pitchFamily="18" charset="0"/>
            </a:endParaRPr>
          </a:p>
          <a:p>
            <a:r>
              <a:rPr lang="en-US" dirty="0">
                <a:solidFill>
                  <a:srgbClr val="000000"/>
                </a:solidFill>
                <a:cs typeface="Times New Roman" panose="02020603050405020304" pitchFamily="18" charset="0"/>
              </a:rPr>
              <a:t>You will remain in the active employee medical plan through the end of the month in which you retire. For example, if you retire June 15, you will remain on the active plan through June 30. Upon the effective date, your information will be electronically sent to Highmark/Express Scripts for the retiree plan.</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You will receive new ID cards from Highmark and your active employee ID card will no longer be valid. Please plan accordingly for prescriptions you are taking and try to refill them not at the beginning of the month, as well as scheduling doctor visits, since there will be a few days at the beginning of the month when you may not yet show active in the retiree plan.</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Full benefit summaries for the retiree plans offered can be viewed on the Guide to Retirement website.</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The Retiree LION Traditional Plan has one deductible level for all retirees.  The deductible is $375 for individuals and $750 per family.  The plan has a $20 office visit co-pay and a $30 specialist co-pay.  All prescription coinsurance costs will be applied towards the $2000 per member out of pocket maximum.  </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The Retiree LION Advantage Plan has the same deductibles as the active employee plan, $1600 as an individual and $3200 as a family.  All services are applied to your deductible and co-insurance amounts.  Retirees are able to make contributions to their HSA as long as they are NOT enrolled in Medicare.  Contributions can be made directly through the HealthEquity member portal. The tax savings would be accounted for on your taxes and should be discussed with your tax advisor.</a:t>
            </a:r>
            <a:r>
              <a:rPr lang="en-US"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a:t>
            </a:r>
            <a:r>
              <a:rPr lang="en-US" dirty="0">
                <a:solidFill>
                  <a:srgbClr val="000000"/>
                </a:solidFill>
                <a:cs typeface="Times New Roman" panose="02020603050405020304" pitchFamily="18" charset="0"/>
              </a:rPr>
              <a:t>Additionally, retirees will no longer receive the annual employer seed funding.</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On both plans, any deductible or coinsurance amounts will transfer from the active employee plan to the retiree plan automatically upon retirement, as long as you are not retiring as of December 31</a:t>
            </a:r>
            <a:r>
              <a:rPr lang="en-US" baseline="30000" dirty="0">
                <a:solidFill>
                  <a:srgbClr val="000000"/>
                </a:solidFill>
                <a:cs typeface="Times New Roman" panose="02020603050405020304" pitchFamily="18" charset="0"/>
              </a:rPr>
              <a:t>st</a:t>
            </a:r>
            <a:r>
              <a:rPr lang="en-US" dirty="0">
                <a:solidFill>
                  <a:srgbClr val="000000"/>
                </a:solidFill>
                <a:cs typeface="Times New Roman" panose="02020603050405020304" pitchFamily="18" charset="0"/>
              </a:rPr>
              <a:t>, since this is the end of the plan year.</a:t>
            </a:r>
          </a:p>
          <a:p>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Later in the presentation there will be a slide that shares the rates for these plans.</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7</a:t>
            </a:fld>
            <a:endParaRPr lang="en-US" dirty="0"/>
          </a:p>
        </p:txBody>
      </p:sp>
    </p:spTree>
    <p:extLst>
      <p:ext uri="{BB962C8B-B14F-4D97-AF65-F5344CB8AC3E}">
        <p14:creationId xmlns:p14="http://schemas.microsoft.com/office/powerpoint/2010/main" val="202200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dirty="0">
                <a:solidFill>
                  <a:srgbClr val="000000"/>
                </a:solidFill>
                <a:ea typeface="Times New Roman" panose="02020603050405020304" pitchFamily="18" charset="0"/>
                <a:cs typeface="Times New Roman" panose="02020603050405020304" pitchFamily="18" charset="0"/>
              </a:rPr>
              <a:t>Remember, employees and their eligible dependents are </a:t>
            </a:r>
            <a:r>
              <a:rPr lang="en-US" b="1" i="1" u="sng" dirty="0">
                <a:solidFill>
                  <a:srgbClr val="000000"/>
                </a:solidFill>
                <a:ea typeface="Times New Roman" panose="02020603050405020304" pitchFamily="18" charset="0"/>
                <a:cs typeface="Times New Roman" panose="02020603050405020304" pitchFamily="18" charset="0"/>
              </a:rPr>
              <a:t>automatically</a:t>
            </a:r>
            <a:r>
              <a:rPr lang="en-US" dirty="0">
                <a:solidFill>
                  <a:srgbClr val="000000"/>
                </a:solidFill>
                <a:ea typeface="Times New Roman" panose="02020603050405020304" pitchFamily="18" charset="0"/>
                <a:cs typeface="Times New Roman" panose="02020603050405020304" pitchFamily="18" charset="0"/>
              </a:rPr>
              <a:t> enrolled in the retiree medical plan, if they meet the eligibility requirements to retire with medical benefits. No additional forms are necessary to enroll, </a:t>
            </a:r>
            <a:r>
              <a:rPr lang="en-US" b="1" i="1" u="sng" dirty="0">
                <a:solidFill>
                  <a:srgbClr val="000000"/>
                </a:solidFill>
                <a:ea typeface="Times New Roman" panose="02020603050405020304" pitchFamily="18" charset="0"/>
                <a:cs typeface="Times New Roman" panose="02020603050405020304" pitchFamily="18" charset="0"/>
              </a:rPr>
              <a:t>except for the following:</a:t>
            </a:r>
            <a:endParaRPr lang="en-US" dirty="0">
              <a:ea typeface="Calibri" panose="020F0502020204030204" pitchFamily="34" charset="0"/>
              <a:cs typeface="Times New Roman" panose="02020603050405020304" pitchFamily="18" charset="0"/>
            </a:endParaRPr>
          </a:p>
          <a:p>
            <a:pPr fontAlgn="base">
              <a:lnSpc>
                <a:spcPct val="107000"/>
              </a:lnSpc>
            </a:pPr>
            <a:r>
              <a:rPr lang="en-US" dirty="0">
                <a:solidFill>
                  <a:srgbClr val="000000"/>
                </a:solidFill>
                <a:ea typeface="Times New Roman" panose="02020603050405020304" pitchFamily="18"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349415" marR="388239" indent="-349415" defTabSz="931774" fontAlgn="base">
              <a:lnSpc>
                <a:spcPct val="107000"/>
              </a:lnSpc>
              <a:buSzPts val="1000"/>
              <a:buFont typeface="Courier New" panose="02070309020205020404" pitchFamily="49" charset="0"/>
              <a:buChar char="o"/>
              <a:tabLst>
                <a:tab pos="465887" algn="l"/>
              </a:tabLst>
              <a:defRPr/>
            </a:pPr>
            <a:r>
              <a:rPr lang="en-US" dirty="0">
                <a:solidFill>
                  <a:srgbClr val="000000"/>
                </a:solidFill>
                <a:ea typeface="Times New Roman" panose="02020603050405020304" pitchFamily="18" charset="0"/>
                <a:cs typeface="Times New Roman" panose="02020603050405020304" pitchFamily="18" charset="0"/>
              </a:rPr>
              <a:t>The employee wishes to change the non-65 retirement plan they are currently enrolled in; examples include going from LION Advantage to the LION Traditional or vice versa. Please note, if switching medical plans upon retirement, any prior deductible or coinsurance amounts WILL NOT transfer to your new plan enrollment.</a:t>
            </a:r>
          </a:p>
          <a:p>
            <a:pPr marL="349415" marR="388239" indent="-349415" defTabSz="931774" fontAlgn="base">
              <a:lnSpc>
                <a:spcPct val="107000"/>
              </a:lnSpc>
              <a:buSzPts val="1000"/>
              <a:buFont typeface="Courier New" panose="02070309020205020404" pitchFamily="49" charset="0"/>
              <a:buChar char="o"/>
              <a:tabLst>
                <a:tab pos="465887" algn="l"/>
              </a:tabLst>
              <a:defRPr/>
            </a:pPr>
            <a:endParaRPr lang="en-US" dirty="0">
              <a:ea typeface="Calibri" panose="020F0502020204030204" pitchFamily="34" charset="0"/>
              <a:cs typeface="Times New Roman" panose="02020603050405020304" pitchFamily="18" charset="0"/>
            </a:endParaRPr>
          </a:p>
          <a:p>
            <a:pPr marL="349415" marR="388239" indent="-349415" fontAlgn="base">
              <a:lnSpc>
                <a:spcPct val="107000"/>
              </a:lnSpc>
              <a:buSzPts val="1000"/>
              <a:buFont typeface="Courier New" panose="02070309020205020404" pitchFamily="49" charset="0"/>
              <a:buChar char="o"/>
              <a:tabLst>
                <a:tab pos="465887" algn="l"/>
              </a:tabLst>
            </a:pPr>
            <a:r>
              <a:rPr lang="en-US" dirty="0">
                <a:solidFill>
                  <a:srgbClr val="000000"/>
                </a:solidFill>
                <a:ea typeface="Times New Roman" panose="02020603050405020304" pitchFamily="18" charset="0"/>
                <a:cs typeface="Times New Roman" panose="02020603050405020304" pitchFamily="18" charset="0"/>
              </a:rPr>
              <a:t>The employee is changing their family status, examples include going from Retiree Only coverage to Retiree and Spouse or going from Family coverage to Retiree Only</a:t>
            </a:r>
          </a:p>
          <a:p>
            <a:pPr marL="349415" marR="388239" indent="-349415" fontAlgn="base">
              <a:lnSpc>
                <a:spcPct val="107000"/>
              </a:lnSpc>
              <a:buSzPts val="1000"/>
              <a:buFont typeface="Courier New" panose="02070309020205020404" pitchFamily="49" charset="0"/>
              <a:buChar char="o"/>
              <a:tabLst>
                <a:tab pos="465887" algn="l"/>
              </a:tabLst>
            </a:pPr>
            <a:endParaRPr lang="en-US" dirty="0">
              <a:ea typeface="Calibri" panose="020F0502020204030204" pitchFamily="34" charset="0"/>
              <a:cs typeface="Times New Roman" panose="02020603050405020304" pitchFamily="18" charset="0"/>
            </a:endParaRPr>
          </a:p>
          <a:p>
            <a:pPr marL="349415" marR="388239" indent="-349415" fontAlgn="base">
              <a:lnSpc>
                <a:spcPct val="107000"/>
              </a:lnSpc>
              <a:buSzPts val="1000"/>
              <a:buFont typeface="Courier New" panose="02070309020205020404" pitchFamily="49" charset="0"/>
              <a:buChar char="o"/>
              <a:tabLst>
                <a:tab pos="465887" algn="l"/>
              </a:tabLst>
            </a:pPr>
            <a:r>
              <a:rPr lang="en-US" dirty="0">
                <a:solidFill>
                  <a:srgbClr val="000000"/>
                </a:solidFill>
                <a:ea typeface="Times New Roman" panose="02020603050405020304" pitchFamily="18" charset="0"/>
                <a:cs typeface="Times New Roman" panose="02020603050405020304" pitchFamily="18" charset="0"/>
              </a:rPr>
              <a:t>The employee wishes to refuse medical coverage into retirement.  You may be someone who wants to drop coverage because you are prior military experience and have Tri Care.  Retirees who refuse coverage will not be able to re-enroll at a later date.</a:t>
            </a:r>
          </a:p>
          <a:p>
            <a:pPr marR="388239" fontAlgn="base">
              <a:lnSpc>
                <a:spcPct val="107000"/>
              </a:lnSpc>
              <a:buSzPts val="1000"/>
              <a:tabLst>
                <a:tab pos="465887" algn="l"/>
              </a:tabLst>
            </a:pPr>
            <a:endParaRPr lang="en-US" dirty="0">
              <a:ea typeface="Calibri" panose="020F0502020204030204" pitchFamily="34" charset="0"/>
              <a:cs typeface="Times New Roman" panose="02020603050405020304" pitchFamily="18" charset="0"/>
            </a:endParaRPr>
          </a:p>
          <a:p>
            <a:pPr fontAlgn="base">
              <a:lnSpc>
                <a:spcPct val="107000"/>
              </a:lnSpc>
            </a:pPr>
            <a:r>
              <a:rPr lang="en-US" dirty="0">
                <a:solidFill>
                  <a:srgbClr val="000000"/>
                </a:solidFill>
                <a:ea typeface="Times New Roman" panose="02020603050405020304" pitchFamily="18" charset="0"/>
                <a:cs typeface="Times New Roman" panose="02020603050405020304" pitchFamily="18" charset="0"/>
              </a:rPr>
              <a:t> If you experience any of these three scenarios, please complete a </a:t>
            </a:r>
            <a:r>
              <a:rPr lang="en-US" dirty="0">
                <a:solidFill>
                  <a:srgbClr val="007BC2"/>
                </a:solidFill>
                <a:ea typeface="Times New Roman" panose="02020603050405020304" pitchFamily="18" charset="0"/>
                <a:cs typeface="Times New Roman" panose="02020603050405020304" pitchFamily="18" charset="0"/>
                <a:hlinkClick r:id="rId3"/>
              </a:rPr>
              <a:t>Retiree Request for Change Form</a:t>
            </a:r>
            <a:r>
              <a:rPr lang="en-US" dirty="0">
                <a:solidFill>
                  <a:srgbClr val="007BC2"/>
                </a:solidFill>
                <a:ea typeface="Times New Roman" panose="02020603050405020304" pitchFamily="18" charset="0"/>
                <a:cs typeface="Times New Roman" panose="02020603050405020304" pitchFamily="18" charset="0"/>
              </a:rPr>
              <a:t>  This form can be found on the Guide to Retirement website page.</a:t>
            </a:r>
          </a:p>
          <a:p>
            <a:pPr fontAlgn="base">
              <a:lnSpc>
                <a:spcPct val="107000"/>
              </a:lnSpc>
            </a:pPr>
            <a:endParaRPr lang="en-US" dirty="0">
              <a:solidFill>
                <a:srgbClr val="007BC2"/>
              </a:solidFill>
              <a:ea typeface="Times New Roman" panose="02020603050405020304" pitchFamily="18" charset="0"/>
              <a:cs typeface="Times New Roman" panose="02020603050405020304" pitchFamily="18" charset="0"/>
            </a:endParaRPr>
          </a:p>
          <a:p>
            <a:pPr>
              <a:lnSpc>
                <a:spcPct val="107000"/>
              </a:lnSpc>
              <a:spcAft>
                <a:spcPts val="815"/>
              </a:spcAft>
            </a:pPr>
            <a:r>
              <a:rPr lang="en-US" dirty="0">
                <a:solidFill>
                  <a:srgbClr val="007BC2"/>
                </a:solidFill>
                <a:ea typeface="Calibri" panose="020F0502020204030204" pitchFamily="34" charset="0"/>
                <a:cs typeface="Times New Roman" panose="02020603050405020304" pitchFamily="18" charset="0"/>
              </a:rPr>
              <a:t>You will also have the option to change plans for every January 1 and going forward.  Letters go out in late October to let you know what to do if you want to change plans.</a:t>
            </a:r>
          </a:p>
          <a:p>
            <a:pPr>
              <a:lnSpc>
                <a:spcPct val="107000"/>
              </a:lnSpc>
              <a:spcAft>
                <a:spcPts val="815"/>
              </a:spcAft>
            </a:pPr>
            <a:endParaRPr lang="en-US" dirty="0">
              <a:solidFill>
                <a:srgbClr val="007BC2"/>
              </a:solidFill>
              <a:ea typeface="Calibri" panose="020F0502020204030204" pitchFamily="34" charset="0"/>
              <a:cs typeface="Times New Roman" panose="02020603050405020304" pitchFamily="18" charset="0"/>
            </a:endParaRPr>
          </a:p>
          <a:p>
            <a:pPr>
              <a:lnSpc>
                <a:spcPct val="107000"/>
              </a:lnSpc>
              <a:spcAft>
                <a:spcPts val="815"/>
              </a:spcAft>
            </a:pPr>
            <a:r>
              <a:rPr lang="en-US" dirty="0">
                <a:solidFill>
                  <a:srgbClr val="007BC2"/>
                </a:solidFill>
                <a:ea typeface="Calibri" panose="020F0502020204030204" pitchFamily="34" charset="0"/>
                <a:cs typeface="Times New Roman" panose="02020603050405020304" pitchFamily="18" charset="0"/>
              </a:rPr>
              <a:t>We will discuss later in the presentation what happens when you do become Medicare Eligible.</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8</a:t>
            </a:fld>
            <a:endParaRPr lang="en-US" dirty="0"/>
          </a:p>
        </p:txBody>
      </p:sp>
    </p:spTree>
    <p:extLst>
      <p:ext uri="{BB962C8B-B14F-4D97-AF65-F5344CB8AC3E}">
        <p14:creationId xmlns:p14="http://schemas.microsoft.com/office/powerpoint/2010/main" val="326455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Before we review the medical plan for those who are Medicare eligible, let us review some Medicare basics – this is high level and basic information.  Specific Medicare questions should be directed to Social Security or Medicare directly.</a:t>
            </a:r>
          </a:p>
          <a:p>
            <a:endParaRPr lang="en-US" dirty="0"/>
          </a:p>
        </p:txBody>
      </p:sp>
      <p:sp>
        <p:nvSpPr>
          <p:cNvPr id="4" name="Slide Number Placeholder 3"/>
          <p:cNvSpPr>
            <a:spLocks noGrp="1"/>
          </p:cNvSpPr>
          <p:nvPr>
            <p:ph type="sldNum" sz="quarter" idx="5"/>
          </p:nvPr>
        </p:nvSpPr>
        <p:spPr/>
        <p:txBody>
          <a:bodyPr/>
          <a:lstStyle/>
          <a:p>
            <a:fld id="{75053749-8098-4DC3-A16F-895356CBDFCE}" type="slidenum">
              <a:rPr lang="en-US" smtClean="0"/>
              <a:t>9</a:t>
            </a:fld>
            <a:endParaRPr lang="en-US" dirty="0"/>
          </a:p>
        </p:txBody>
      </p:sp>
    </p:spTree>
    <p:extLst>
      <p:ext uri="{BB962C8B-B14F-4D97-AF65-F5344CB8AC3E}">
        <p14:creationId xmlns:p14="http://schemas.microsoft.com/office/powerpoint/2010/main" val="2319191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AC5F-FA33-43A1-B83B-AAC77B75DD97}"/>
              </a:ext>
            </a:extLst>
          </p:cNvPr>
          <p:cNvSpPr>
            <a:spLocks noGrp="1"/>
          </p:cNvSpPr>
          <p:nvPr>
            <p:ph type="ctrTitle"/>
          </p:nvPr>
        </p:nvSpPr>
        <p:spPr>
          <a:xfrm>
            <a:off x="698456" y="1122362"/>
            <a:ext cx="9144000" cy="2387600"/>
          </a:xfrm>
        </p:spPr>
        <p:txBody>
          <a:bodyPr anchor="b"/>
          <a:lstStyle>
            <a:lvl1pPr algn="l">
              <a:defRPr sz="6000" b="1">
                <a:solidFill>
                  <a:schemeClr val="bg1"/>
                </a:solidFill>
                <a:latin typeface="Proxima Nova" panose="02000506030000020004"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91FAB448-CE7D-4635-BE4C-B7AD22EA0CC1}"/>
              </a:ext>
            </a:extLst>
          </p:cNvPr>
          <p:cNvSpPr>
            <a:spLocks noGrp="1"/>
          </p:cNvSpPr>
          <p:nvPr>
            <p:ph type="subTitle" idx="1"/>
          </p:nvPr>
        </p:nvSpPr>
        <p:spPr>
          <a:xfrm>
            <a:off x="698456" y="3602037"/>
            <a:ext cx="9144000" cy="1655762"/>
          </a:xfrm>
        </p:spPr>
        <p:txBody>
          <a:bodyPr/>
          <a:lstStyle>
            <a:lvl1pPr marL="0" indent="0" algn="l">
              <a:buNone/>
              <a:defRPr sz="2400" b="0">
                <a:solidFill>
                  <a:schemeClr val="bg1"/>
                </a:solidFill>
                <a:latin typeface="Proxima Nova"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picture containing graphical user interface&#10;&#10;Description automatically generated">
            <a:extLst>
              <a:ext uri="{FF2B5EF4-FFF2-40B4-BE49-F238E27FC236}">
                <a16:creationId xmlns:a16="http://schemas.microsoft.com/office/drawing/2014/main" id="{6AFD3ACC-FA4B-4F57-ABE6-31FCFAF09D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476" y="4689445"/>
            <a:ext cx="3221068" cy="1136709"/>
          </a:xfrm>
          <a:prstGeom prst="rect">
            <a:avLst/>
          </a:prstGeom>
        </p:spPr>
      </p:pic>
    </p:spTree>
    <p:extLst>
      <p:ext uri="{BB962C8B-B14F-4D97-AF65-F5344CB8AC3E}">
        <p14:creationId xmlns:p14="http://schemas.microsoft.com/office/powerpoint/2010/main" val="322583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0637-9EC7-4438-9408-CF266F6FFA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BC1B24-003D-4033-B944-6F04C059F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A3D48-A7E7-4FD2-9486-9AD0D05B33D0}"/>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5" name="Footer Placeholder 4">
            <a:extLst>
              <a:ext uri="{FF2B5EF4-FFF2-40B4-BE49-F238E27FC236}">
                <a16:creationId xmlns:a16="http://schemas.microsoft.com/office/drawing/2014/main" id="{2FAD6A94-9A04-452C-93AE-EB2AD74E68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BE151E-F516-45FA-A9D6-C13E90253DD8}"/>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21361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D56E8-D567-4A5F-9D9A-78CE9A5F53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988BB4-B0ED-42EE-9DBC-3F39878E58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6F2EE-AD9F-4D15-8FEA-9AE673600EB0}"/>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5" name="Footer Placeholder 4">
            <a:extLst>
              <a:ext uri="{FF2B5EF4-FFF2-40B4-BE49-F238E27FC236}">
                <a16:creationId xmlns:a16="http://schemas.microsoft.com/office/drawing/2014/main" id="{475069DA-9B30-4114-9A8F-00169A61E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3D341E-73A9-4AE6-A895-FB62E4074206}"/>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1484858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2A45-BB4B-2527-4D48-9F1FAD07EB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375257-794D-AEBE-A671-0F6BF81C4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65B41-188B-A50D-FD7B-1E7C208B0005}"/>
              </a:ext>
            </a:extLst>
          </p:cNvPr>
          <p:cNvSpPr>
            <a:spLocks noGrp="1"/>
          </p:cNvSpPr>
          <p:nvPr>
            <p:ph type="dt" sz="half" idx="10"/>
          </p:nvPr>
        </p:nvSpPr>
        <p:spPr/>
        <p:txBody>
          <a:bodyPr/>
          <a:lstStyle/>
          <a:p>
            <a:fld id="{4836C4D4-A175-4FC5-8565-21980C19E16A}" type="datetimeFigureOut">
              <a:rPr lang="en-US" smtClean="0"/>
              <a:t>7/20/2023</a:t>
            </a:fld>
            <a:endParaRPr lang="en-US" dirty="0"/>
          </a:p>
        </p:txBody>
      </p:sp>
      <p:sp>
        <p:nvSpPr>
          <p:cNvPr id="5" name="Footer Placeholder 4">
            <a:extLst>
              <a:ext uri="{FF2B5EF4-FFF2-40B4-BE49-F238E27FC236}">
                <a16:creationId xmlns:a16="http://schemas.microsoft.com/office/drawing/2014/main" id="{888CC447-7013-509A-4571-B496535E4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18E0CC-F4CC-5F4C-188F-E8D835048DDA}"/>
              </a:ext>
            </a:extLst>
          </p:cNvPr>
          <p:cNvSpPr>
            <a:spLocks noGrp="1"/>
          </p:cNvSpPr>
          <p:nvPr>
            <p:ph type="sldNum" sz="quarter" idx="12"/>
          </p:nvPr>
        </p:nvSpPr>
        <p:spPr/>
        <p:txBody>
          <a:bodyPr/>
          <a:lstStyle/>
          <a:p>
            <a:fld id="{BE0E6243-866A-4CE8-BADB-A766B03F38B7}" type="slidenum">
              <a:rPr lang="en-US" smtClean="0"/>
              <a:t>‹#›</a:t>
            </a:fld>
            <a:endParaRPr lang="en-US" dirty="0"/>
          </a:p>
        </p:txBody>
      </p:sp>
    </p:spTree>
    <p:extLst>
      <p:ext uri="{BB962C8B-B14F-4D97-AF65-F5344CB8AC3E}">
        <p14:creationId xmlns:p14="http://schemas.microsoft.com/office/powerpoint/2010/main" val="81137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2881-9EA4-4588-A044-BBFF2E221F4B}"/>
              </a:ext>
            </a:extLst>
          </p:cNvPr>
          <p:cNvSpPr>
            <a:spLocks noGrp="1"/>
          </p:cNvSpPr>
          <p:nvPr>
            <p:ph type="title"/>
          </p:nvPr>
        </p:nvSpPr>
        <p:spPr>
          <a:xfrm>
            <a:off x="1902372" y="365125"/>
            <a:ext cx="9743090" cy="1325563"/>
          </a:xfrm>
        </p:spPr>
        <p:txBody>
          <a:bodyPr/>
          <a:lstStyle>
            <a:lvl1pPr>
              <a:defRPr b="1">
                <a:latin typeface="Proxima Nova" panose="0200050603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D7B5C85-2749-4C5A-B61D-FCCEDF8400F2}"/>
              </a:ext>
            </a:extLst>
          </p:cNvPr>
          <p:cNvSpPr>
            <a:spLocks noGrp="1"/>
          </p:cNvSpPr>
          <p:nvPr>
            <p:ph idx="1"/>
          </p:nvPr>
        </p:nvSpPr>
        <p:spPr>
          <a:xfrm>
            <a:off x="1902372" y="1825625"/>
            <a:ext cx="9743090" cy="4351338"/>
          </a:xfrm>
        </p:spPr>
        <p:txBody>
          <a:bodyPr/>
          <a:lstStyle>
            <a:lvl1pPr>
              <a:defRPr>
                <a:latin typeface="Proxima Nova" panose="02000506030000020004" pitchFamily="50" charset="0"/>
              </a:defRPr>
            </a:lvl1pPr>
            <a:lvl2pPr>
              <a:defRPr>
                <a:latin typeface="Proxima Nova" panose="02000506030000020004" pitchFamily="50" charset="0"/>
              </a:defRPr>
            </a:lvl2pPr>
            <a:lvl3pPr>
              <a:defRPr>
                <a:latin typeface="Proxima Nova" panose="02000506030000020004" pitchFamily="50" charset="0"/>
              </a:defRPr>
            </a:lvl3pPr>
            <a:lvl4pPr>
              <a:defRPr>
                <a:latin typeface="Proxima Nova" panose="02000506030000020004" pitchFamily="50" charset="0"/>
              </a:defRPr>
            </a:lvl4pPr>
            <a:lvl5pP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al user interface&#10;&#10;Description automatically generated">
            <a:extLst>
              <a:ext uri="{FF2B5EF4-FFF2-40B4-BE49-F238E27FC236}">
                <a16:creationId xmlns:a16="http://schemas.microsoft.com/office/drawing/2014/main" id="{00909877-5FD6-4606-8CC6-A20B07EDC6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7652" y="5930025"/>
            <a:ext cx="2034234" cy="717877"/>
          </a:xfrm>
          <a:prstGeom prst="rect">
            <a:avLst/>
          </a:prstGeom>
        </p:spPr>
      </p:pic>
    </p:spTree>
    <p:extLst>
      <p:ext uri="{BB962C8B-B14F-4D97-AF65-F5344CB8AC3E}">
        <p14:creationId xmlns:p14="http://schemas.microsoft.com/office/powerpoint/2010/main" val="415983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2E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205539-8C08-4E9F-B78C-19E1FC3F691B}"/>
              </a:ext>
            </a:extLst>
          </p:cNvPr>
          <p:cNvCxnSpPr>
            <a:cxnSpLocks/>
          </p:cNvCxnSpPr>
          <p:nvPr userDrawn="1"/>
        </p:nvCxnSpPr>
        <p:spPr>
          <a:xfrm>
            <a:off x="922837" y="3791287"/>
            <a:ext cx="53338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Graphical user interface, text, application&#10;&#10;Description automatically generated">
            <a:extLst>
              <a:ext uri="{FF2B5EF4-FFF2-40B4-BE49-F238E27FC236}">
                <a16:creationId xmlns:a16="http://schemas.microsoft.com/office/drawing/2014/main" id="{4E069E55-0739-475D-94D6-3ED725B37A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0533" y="5108684"/>
            <a:ext cx="3418805" cy="1422471"/>
          </a:xfrm>
          <a:prstGeom prst="rect">
            <a:avLst/>
          </a:prstGeom>
        </p:spPr>
      </p:pic>
      <p:sp>
        <p:nvSpPr>
          <p:cNvPr id="12" name="Title 1">
            <a:extLst>
              <a:ext uri="{FF2B5EF4-FFF2-40B4-BE49-F238E27FC236}">
                <a16:creationId xmlns:a16="http://schemas.microsoft.com/office/drawing/2014/main" id="{FB13E3DC-4C85-420C-B156-AE1771024ED9}"/>
              </a:ext>
            </a:extLst>
          </p:cNvPr>
          <p:cNvSpPr>
            <a:spLocks noGrp="1"/>
          </p:cNvSpPr>
          <p:nvPr>
            <p:ph type="ctrTitle"/>
          </p:nvPr>
        </p:nvSpPr>
        <p:spPr>
          <a:xfrm>
            <a:off x="887189" y="1142682"/>
            <a:ext cx="9144000" cy="2387600"/>
          </a:xfrm>
        </p:spPr>
        <p:txBody>
          <a:bodyPr anchor="b">
            <a:normAutofit/>
          </a:bodyPr>
          <a:lstStyle>
            <a:lvl1pPr algn="l">
              <a:defRPr sz="4800" b="1">
                <a:solidFill>
                  <a:schemeClr val="bg1"/>
                </a:solidFill>
                <a:latin typeface="Proxima Nova" panose="02000506030000020004" pitchFamily="50" charset="0"/>
              </a:defRPr>
            </a:lvl1pPr>
          </a:lstStyle>
          <a:p>
            <a:r>
              <a:rPr lang="en-US"/>
              <a:t>Click to edit Master title style</a:t>
            </a:r>
          </a:p>
        </p:txBody>
      </p:sp>
      <p:sp>
        <p:nvSpPr>
          <p:cNvPr id="13" name="Subtitle 2">
            <a:extLst>
              <a:ext uri="{FF2B5EF4-FFF2-40B4-BE49-F238E27FC236}">
                <a16:creationId xmlns:a16="http://schemas.microsoft.com/office/drawing/2014/main" id="{68B0B68A-C1A7-4654-8062-CD63FCDB6DDC}"/>
              </a:ext>
            </a:extLst>
          </p:cNvPr>
          <p:cNvSpPr>
            <a:spLocks noGrp="1"/>
          </p:cNvSpPr>
          <p:nvPr>
            <p:ph type="subTitle" idx="1"/>
          </p:nvPr>
        </p:nvSpPr>
        <p:spPr>
          <a:xfrm>
            <a:off x="879613" y="4164157"/>
            <a:ext cx="9144000" cy="1655762"/>
          </a:xfrm>
        </p:spPr>
        <p:txBody>
          <a:bodyPr/>
          <a:lstStyle>
            <a:lvl1pPr marL="0" indent="0" algn="l">
              <a:buNone/>
              <a:defRPr sz="2400" b="0">
                <a:solidFill>
                  <a:schemeClr val="bg1"/>
                </a:solidFill>
                <a:latin typeface="Proxima Nova"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9275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E0F9-85DF-4D45-A4F2-0967DC722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07C9D-BE4A-4740-AD41-B250916228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3C92D-70E8-4E0F-BC82-B5C814505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C62AD-5D50-43A9-8603-43AED9AB8547}"/>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6" name="Footer Placeholder 5">
            <a:extLst>
              <a:ext uri="{FF2B5EF4-FFF2-40B4-BE49-F238E27FC236}">
                <a16:creationId xmlns:a16="http://schemas.microsoft.com/office/drawing/2014/main" id="{2BB7ED91-556A-4EB3-89E6-2F30299F8B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B97A10-9C95-4B84-91E4-67AEAFC2ECD2}"/>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366719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7166-7786-42CC-A860-5728A00B60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09F19C-8DA2-41EF-AEFB-FDD959054E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CED32-5CE9-4AFC-AF6A-8838880B1C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047D6-11F2-4197-A5DA-596C0BFB7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E7D54-52EB-4DE6-AC4F-94A0B0A2F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72C4A0-D4C9-4413-B9A3-D72FEB8CD632}"/>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8" name="Footer Placeholder 7">
            <a:extLst>
              <a:ext uri="{FF2B5EF4-FFF2-40B4-BE49-F238E27FC236}">
                <a16:creationId xmlns:a16="http://schemas.microsoft.com/office/drawing/2014/main" id="{BD687A59-B692-4208-BEE3-C902CFECC92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135DE2-B8C9-4EA3-AE12-F0892BE3F8E9}"/>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39707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33E4-43F9-4BE9-BC52-AA903252B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D151E6-7597-419C-B582-07BFC87413A0}"/>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4" name="Footer Placeholder 3">
            <a:extLst>
              <a:ext uri="{FF2B5EF4-FFF2-40B4-BE49-F238E27FC236}">
                <a16:creationId xmlns:a16="http://schemas.microsoft.com/office/drawing/2014/main" id="{60FD156D-5295-4272-B255-DD0C8C2254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42CA50-FC86-408D-B8D1-43E643CBBB67}"/>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191912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527F4-9D5D-4865-B7F9-E6A2EE0CAC86}"/>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3" name="Footer Placeholder 2">
            <a:extLst>
              <a:ext uri="{FF2B5EF4-FFF2-40B4-BE49-F238E27FC236}">
                <a16:creationId xmlns:a16="http://schemas.microsoft.com/office/drawing/2014/main" id="{C4AA3CA3-40C6-4FCF-9FBD-BC75777870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77176A-1F45-47B6-9125-CAEF45BA194B}"/>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44207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7765-232E-49D2-A7C0-8CB756514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FDE8A3-56BE-456E-A842-224ED4280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6CA19-2F20-48CE-8C2D-7759C2D4D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1B330-7E14-4B46-BB43-06EE43D037D5}"/>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6" name="Footer Placeholder 5">
            <a:extLst>
              <a:ext uri="{FF2B5EF4-FFF2-40B4-BE49-F238E27FC236}">
                <a16:creationId xmlns:a16="http://schemas.microsoft.com/office/drawing/2014/main" id="{2F5D1C24-CF8B-4B52-BAA8-28A2C876D6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EB9BBD-4A4C-451A-A4D1-BAD807D66AAF}"/>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6836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62B4-6B44-4331-8FFD-BD3087267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0A1A0-1A92-4016-9E9E-47313DFA4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57BB85B-7F0B-4E1A-B689-9B5123C3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95A3B-B63C-4D36-82E3-94CC86C8622C}"/>
              </a:ext>
            </a:extLst>
          </p:cNvPr>
          <p:cNvSpPr>
            <a:spLocks noGrp="1"/>
          </p:cNvSpPr>
          <p:nvPr>
            <p:ph type="dt" sz="half" idx="10"/>
          </p:nvPr>
        </p:nvSpPr>
        <p:spPr/>
        <p:txBody>
          <a:bodyPr/>
          <a:lstStyle/>
          <a:p>
            <a:fld id="{4E7DE8E6-669A-4987-B6D0-F3429DA01DED}" type="datetimeFigureOut">
              <a:rPr lang="en-US" smtClean="0"/>
              <a:t>7/20/2023</a:t>
            </a:fld>
            <a:endParaRPr lang="en-US" dirty="0"/>
          </a:p>
        </p:txBody>
      </p:sp>
      <p:sp>
        <p:nvSpPr>
          <p:cNvPr id="6" name="Footer Placeholder 5">
            <a:extLst>
              <a:ext uri="{FF2B5EF4-FFF2-40B4-BE49-F238E27FC236}">
                <a16:creationId xmlns:a16="http://schemas.microsoft.com/office/drawing/2014/main" id="{D8EA4A49-87FB-4B5F-B4C4-26896FE676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2D4109-B028-473A-94BF-08392DA4FAB1}"/>
              </a:ext>
            </a:extLst>
          </p:cNvPr>
          <p:cNvSpPr>
            <a:spLocks noGrp="1"/>
          </p:cNvSpPr>
          <p:nvPr>
            <p:ph type="sldNum" sz="quarter" idx="12"/>
          </p:nvPr>
        </p:nvSpPr>
        <p:spPr/>
        <p:txBody>
          <a:bodyPr/>
          <a:lstStyle/>
          <a:p>
            <a:fld id="{74590656-25DF-414F-861E-9927A66E2F86}" type="slidenum">
              <a:rPr lang="en-US" smtClean="0"/>
              <a:t>‹#›</a:t>
            </a:fld>
            <a:endParaRPr lang="en-US" dirty="0"/>
          </a:p>
        </p:txBody>
      </p:sp>
    </p:spTree>
    <p:extLst>
      <p:ext uri="{BB962C8B-B14F-4D97-AF65-F5344CB8AC3E}">
        <p14:creationId xmlns:p14="http://schemas.microsoft.com/office/powerpoint/2010/main" val="288674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C78D79-1763-472A-BEF3-57760B186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AE2DFD-FED1-4D7A-BA92-BA335DE9A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C4DCC-F4A3-4387-863D-E0907F247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E8E6-669A-4987-B6D0-F3429DA01DED}" type="datetimeFigureOut">
              <a:rPr lang="en-US" smtClean="0"/>
              <a:t>7/20/2023</a:t>
            </a:fld>
            <a:endParaRPr lang="en-US" dirty="0"/>
          </a:p>
        </p:txBody>
      </p:sp>
      <p:sp>
        <p:nvSpPr>
          <p:cNvPr id="5" name="Footer Placeholder 4">
            <a:extLst>
              <a:ext uri="{FF2B5EF4-FFF2-40B4-BE49-F238E27FC236}">
                <a16:creationId xmlns:a16="http://schemas.microsoft.com/office/drawing/2014/main" id="{0DA0FAAA-D96A-49C8-AF52-0117CD4E6D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EF80FE4-048C-41A2-A680-3C542D0B5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90656-25DF-414F-861E-9927A66E2F86}" type="slidenum">
              <a:rPr lang="en-US" smtClean="0"/>
              <a:t>‹#›</a:t>
            </a:fld>
            <a:endParaRPr lang="en-US" dirty="0"/>
          </a:p>
        </p:txBody>
      </p:sp>
    </p:spTree>
    <p:extLst>
      <p:ext uri="{BB962C8B-B14F-4D97-AF65-F5344CB8AC3E}">
        <p14:creationId xmlns:p14="http://schemas.microsoft.com/office/powerpoint/2010/main" val="3126328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ipharmd.net/rx/Rx_red_italic_three_dimensional.html" TargetMode="External"/><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hr.psu.edu/sites/hr/files/PreparingToRetireChecklist.pdf" TargetMode="External"/><Relationship Id="rId3" Type="http://schemas.openxmlformats.org/officeDocument/2006/relationships/slideLayout" Target="../slideLayouts/slideLayout2.xml"/><Relationship Id="rId7" Type="http://schemas.openxmlformats.org/officeDocument/2006/relationships/hyperlink" Target="https://hr.psu.edu/hr-strategic-partner-and-consultant-directory"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psuportal.neocaseonline.com/Default.aspx" TargetMode="External"/><Relationship Id="rId5" Type="http://schemas.openxmlformats.org/officeDocument/2006/relationships/hyperlink" Target="https://hr.psu.edu/benefits/retirement/guide-to-retirement" TargetMode="External"/><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hyperlink" Target="https://hr.psu.edu/sites/hr/files/RetiringAndMedicareEligibleBenefitsEnrollmentProcess.pdf"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png"/><Relationship Id="rId5" Type="http://schemas.openxmlformats.org/officeDocument/2006/relationships/hyperlink" Target="https://www.lifetimebenefitsolutions.com/" TargetMode="External"/><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4.jpeg"/><Relationship Id="rId5" Type="http://schemas.openxmlformats.org/officeDocument/2006/relationships/image" Target="../media/image29.jpe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hyperlink" Target="https://hr.psu.edu/retiree/benefit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hyperlink" Target="mailto:askunum@unum.com" TargetMode="External"/><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policy.psu.edu/policies/hr37"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policy.psu.edu/policies/hr36" TargetMode="External"/><Relationship Id="rId5" Type="http://schemas.openxmlformats.org/officeDocument/2006/relationships/hyperlink" Target="mailto:accounts@psu.edu"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s://policy.psu.edu/policies/ac25" TargetMode="External"/><Relationship Id="rId3" Type="http://schemas.openxmlformats.org/officeDocument/2006/relationships/slideLayout" Target="../slideLayouts/slideLayout2.xml"/><Relationship Id="rId7" Type="http://schemas.openxmlformats.org/officeDocument/2006/relationships/hyperlink" Target="https://policy.psu.edu/policies/hr29"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hr.psu.edu/content/hr-strategic-partner-and-consultant-directory" TargetMode="External"/><Relationship Id="rId5" Type="http://schemas.openxmlformats.org/officeDocument/2006/relationships/hyperlink" Target="https://policy.psu.edu/policies/hr52" TargetMode="External"/><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hyperlink" Target="https://policy.psu.edu/policies/hr45"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orklion.psu.edu/"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policy.psu.edu/policies/hr54" TargetMode="External"/><Relationship Id="rId5" Type="http://schemas.openxmlformats.org/officeDocument/2006/relationships/hyperlink" Target="https://policy.psu.edu/policies/hr34"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psuportal.neocaseonline.com/Default.aspx" TargetMode="External"/><Relationship Id="rId11" Type="http://schemas.openxmlformats.org/officeDocument/2006/relationships/image" Target="../media/image5.png"/><Relationship Id="rId5" Type="http://schemas.openxmlformats.org/officeDocument/2006/relationships/hyperlink" Target="https://members.healthadvocate.com/" TargetMode="External"/><Relationship Id="rId10" Type="http://schemas.openxmlformats.org/officeDocument/2006/relationships/image" Target="../media/image9.sv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psers.pa.gov/Pages/default.aspx"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ers.pa.gov/" TargetMode="External"/><Relationship Id="rId5" Type="http://schemas.openxmlformats.org/officeDocument/2006/relationships/hyperlink" Target="http://www1.tiaa-cref.org/tcm/psu/plans/plan1/plan-details/index.htm"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s://www.ssa.gov/" TargetMode="External"/><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audio" Target="../media/media31.m4a"/><Relationship Id="rId16" Type="http://schemas.openxmlformats.org/officeDocument/2006/relationships/image" Target="../media/image5.png"/><Relationship Id="rId1" Type="http://schemas.microsoft.com/office/2007/relationships/media" Target="../media/media31.m4a"/><Relationship Id="rId6" Type="http://schemas.openxmlformats.org/officeDocument/2006/relationships/image" Target="../media/image35.png"/><Relationship Id="rId11" Type="http://schemas.openxmlformats.org/officeDocument/2006/relationships/hyperlink" Target="http://www.medicare.gov/" TargetMode="External"/><Relationship Id="rId5" Type="http://schemas.openxmlformats.org/officeDocument/2006/relationships/image" Target="../media/image34.png"/><Relationship Id="rId15" Type="http://schemas.openxmlformats.org/officeDocument/2006/relationships/hyperlink" Target="https://hr.psu.edu/retiree/benefits" TargetMode="External"/><Relationship Id="rId10" Type="http://schemas.openxmlformats.org/officeDocument/2006/relationships/hyperlink" Target="http://parseofpa.org/" TargetMode="External"/><Relationship Id="rId4" Type="http://schemas.openxmlformats.org/officeDocument/2006/relationships/notesSlide" Target="../notesSlides/notesSlide33.xml"/><Relationship Id="rId9" Type="http://schemas.openxmlformats.org/officeDocument/2006/relationships/image" Target="../media/image37.png"/><Relationship Id="rId1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hr.psu.edu/"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hr.psu.edu/current-employee/benefits/retirement/guide" TargetMode="External"/><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11" Type="http://schemas.openxmlformats.org/officeDocument/2006/relationships/hyperlink" Target="https://hr.psu.edu/retiree/benefits" TargetMode="External"/><Relationship Id="rId5" Type="http://schemas.openxmlformats.org/officeDocument/2006/relationships/hyperlink" Target="https://policy.psu.edu/policies/hr54" TargetMode="External"/><Relationship Id="rId10" Type="http://schemas.openxmlformats.org/officeDocument/2006/relationships/hyperlink" Target="https://hr.psu.edu/retiree/programs-and-privileges" TargetMode="External"/><Relationship Id="rId4" Type="http://schemas.openxmlformats.org/officeDocument/2006/relationships/notesSlide" Target="../notesSlides/notesSlide5.xml"/><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hr.psu.edu/sites/hr/files/RequestForChangeForm_0.pdf"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4ED1EB-6618-4EBD-9C73-9F206EAFC0F5}"/>
              </a:ext>
            </a:extLst>
          </p:cNvPr>
          <p:cNvSpPr txBox="1">
            <a:spLocks/>
          </p:cNvSpPr>
          <p:nvPr/>
        </p:nvSpPr>
        <p:spPr>
          <a:xfrm>
            <a:off x="911249" y="132715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Proxima Nova" panose="02000506030000020004" pitchFamily="50" charset="0"/>
              </a:rPr>
              <a:t>Preparing </a:t>
            </a:r>
          </a:p>
          <a:p>
            <a:pPr algn="l"/>
            <a:r>
              <a:rPr lang="en-US" b="1" dirty="0">
                <a:solidFill>
                  <a:schemeClr val="bg1"/>
                </a:solidFill>
                <a:latin typeface="Proxima Nova" panose="02000506030000020004" pitchFamily="50" charset="0"/>
              </a:rPr>
              <a:t>For Retirement</a:t>
            </a:r>
          </a:p>
        </p:txBody>
      </p:sp>
      <p:pic>
        <p:nvPicPr>
          <p:cNvPr id="4" name="PreparingForRetirement-Slide1">
            <a:hlinkClick r:id="" action="ppaction://media"/>
            <a:extLst>
              <a:ext uri="{FF2B5EF4-FFF2-40B4-BE49-F238E27FC236}">
                <a16:creationId xmlns:a16="http://schemas.microsoft.com/office/drawing/2014/main" id="{689CC706-14D2-B0A1-7B18-CBC289DA75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7910" y="117378"/>
            <a:ext cx="92334" cy="92334"/>
          </a:xfrm>
          <a:prstGeom prst="rect">
            <a:avLst/>
          </a:prstGeom>
        </p:spPr>
      </p:pic>
    </p:spTree>
    <p:extLst>
      <p:ext uri="{BB962C8B-B14F-4D97-AF65-F5344CB8AC3E}">
        <p14:creationId xmlns:p14="http://schemas.microsoft.com/office/powerpoint/2010/main" val="28100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514B3-9E0D-3FA2-693A-FA4F3E5AD83C}"/>
              </a:ext>
            </a:extLst>
          </p:cNvPr>
          <p:cNvSpPr/>
          <p:nvPr/>
        </p:nvSpPr>
        <p:spPr>
          <a:xfrm>
            <a:off x="1810168" y="189842"/>
            <a:ext cx="10738741" cy="769441"/>
          </a:xfrm>
          <a:prstGeom prst="rect">
            <a:avLst/>
          </a:prstGeom>
        </p:spPr>
        <p:txBody>
          <a:bodyPr wrap="square">
            <a:spAutoFit/>
          </a:bodyPr>
          <a:lstStyle/>
          <a:p>
            <a:r>
              <a:rPr lang="en-US" sz="4400" dirty="0">
                <a:solidFill>
                  <a:srgbClr val="041E42"/>
                </a:solidFill>
                <a:latin typeface="Franklin Gothic Medium" panose="020B0603020102020204" pitchFamily="34" charset="0"/>
                <a:ea typeface="+mj-ea"/>
                <a:cs typeface="+mj-cs"/>
              </a:rPr>
              <a:t>How Medicare Works  </a:t>
            </a:r>
          </a:p>
        </p:txBody>
      </p:sp>
      <p:grpSp>
        <p:nvGrpSpPr>
          <p:cNvPr id="6" name="Group 5">
            <a:extLst>
              <a:ext uri="{FF2B5EF4-FFF2-40B4-BE49-F238E27FC236}">
                <a16:creationId xmlns:a16="http://schemas.microsoft.com/office/drawing/2014/main" id="{A5CE662B-BB4B-30EA-14B5-CE9B9BD4A802}"/>
              </a:ext>
            </a:extLst>
          </p:cNvPr>
          <p:cNvGrpSpPr/>
          <p:nvPr/>
        </p:nvGrpSpPr>
        <p:grpSpPr>
          <a:xfrm>
            <a:off x="2739553" y="1831219"/>
            <a:ext cx="9267719" cy="2203167"/>
            <a:chOff x="2295353" y="1706239"/>
            <a:chExt cx="9267719" cy="2203167"/>
          </a:xfrm>
        </p:grpSpPr>
        <p:sp>
          <p:nvSpPr>
            <p:cNvPr id="7" name="object 4">
              <a:extLst>
                <a:ext uri="{FF2B5EF4-FFF2-40B4-BE49-F238E27FC236}">
                  <a16:creationId xmlns:a16="http://schemas.microsoft.com/office/drawing/2014/main" id="{23D96091-65D3-A995-E579-DF04493E4A9F}"/>
                </a:ext>
              </a:extLst>
            </p:cNvPr>
            <p:cNvSpPr txBox="1"/>
            <p:nvPr/>
          </p:nvSpPr>
          <p:spPr>
            <a:xfrm>
              <a:off x="2295353" y="1728706"/>
              <a:ext cx="3190193" cy="1874872"/>
            </a:xfrm>
            <a:prstGeom prst="rect">
              <a:avLst/>
            </a:prstGeom>
          </p:spPr>
          <p:txBody>
            <a:bodyPr vert="horz" wrap="square" lIns="0" tIns="0" rIns="0" bIns="0" rtlCol="0">
              <a:spAutoFit/>
            </a:bodyPr>
            <a:lstStyle/>
            <a:p>
              <a:pPr marL="12700">
                <a:spcBef>
                  <a:spcPts val="2110"/>
                </a:spcBef>
              </a:pPr>
              <a:r>
                <a:rPr sz="3600" spc="-5" dirty="0">
                  <a:solidFill>
                    <a:srgbClr val="041E42"/>
                  </a:solidFill>
                  <a:latin typeface="Franklin Gothic Medium" panose="020B0603020102020204" pitchFamily="34" charset="0"/>
                  <a:cs typeface="Century Gothic"/>
                </a:rPr>
                <a:t>Part </a:t>
              </a:r>
              <a:r>
                <a:rPr sz="3600" dirty="0">
                  <a:solidFill>
                    <a:srgbClr val="041E42"/>
                  </a:solidFill>
                  <a:latin typeface="Franklin Gothic Medium" panose="020B0603020102020204" pitchFamily="34" charset="0"/>
                  <a:cs typeface="Century Gothic"/>
                </a:rPr>
                <a:t>A </a:t>
              </a:r>
              <a:r>
                <a:rPr spc="-5" dirty="0">
                  <a:solidFill>
                    <a:srgbClr val="041E42"/>
                  </a:solidFill>
                  <a:latin typeface="Franklin Gothic Medium" panose="020B0603020102020204" pitchFamily="34" charset="0"/>
                  <a:cs typeface="Century Gothic"/>
                </a:rPr>
                <a:t>(hospital)</a:t>
              </a:r>
              <a:endParaRPr dirty="0">
                <a:solidFill>
                  <a:srgbClr val="041E42"/>
                </a:solidFill>
                <a:latin typeface="Franklin Gothic Medium" panose="020B0603020102020204" pitchFamily="34" charset="0"/>
                <a:cs typeface="Century Gothic"/>
              </a:endParaRPr>
            </a:p>
            <a:p>
              <a:pPr marL="192405" indent="-179705">
                <a:spcBef>
                  <a:spcPts val="1860"/>
                </a:spcBef>
                <a:buClr>
                  <a:srgbClr val="009CDE"/>
                </a:buClr>
                <a:buFont typeface="Arial"/>
                <a:buChar char="•"/>
                <a:tabLst>
                  <a:tab pos="192405" algn="l"/>
                </a:tabLst>
              </a:pPr>
              <a:r>
                <a:rPr sz="2000" dirty="0">
                  <a:solidFill>
                    <a:srgbClr val="041E42"/>
                  </a:solidFill>
                  <a:latin typeface="Franklin Gothic Book" panose="020B0503020102020204" pitchFamily="34" charset="0"/>
                </a:rPr>
                <a:t>Inpatient hospital care</a:t>
              </a:r>
            </a:p>
            <a:p>
              <a:pPr marL="192405" indent="-179705">
                <a:spcBef>
                  <a:spcPts val="595"/>
                </a:spcBef>
                <a:buClr>
                  <a:srgbClr val="009CDE"/>
                </a:buClr>
                <a:buFont typeface="Arial"/>
                <a:buChar char="•"/>
                <a:tabLst>
                  <a:tab pos="192405" algn="l"/>
                </a:tabLst>
              </a:pPr>
              <a:r>
                <a:rPr sz="2000" dirty="0">
                  <a:solidFill>
                    <a:srgbClr val="041E42"/>
                  </a:solidFill>
                  <a:latin typeface="Franklin Gothic Book" panose="020B0503020102020204" pitchFamily="34" charset="0"/>
                </a:rPr>
                <a:t>Skilled nursing care</a:t>
              </a:r>
              <a:endParaRPr lang="en-US" sz="2000" dirty="0">
                <a:solidFill>
                  <a:srgbClr val="041E42"/>
                </a:solidFill>
                <a:latin typeface="Franklin Gothic Book" panose="020B0503020102020204" pitchFamily="34" charset="0"/>
              </a:endParaRPr>
            </a:p>
            <a:p>
              <a:pPr marL="192405" indent="-179705">
                <a:spcBef>
                  <a:spcPts val="595"/>
                </a:spcBef>
                <a:buClr>
                  <a:srgbClr val="009CDE"/>
                </a:buClr>
                <a:buFont typeface="Arial"/>
                <a:buChar char="•"/>
                <a:tabLst>
                  <a:tab pos="192405" algn="l"/>
                </a:tabLst>
              </a:pPr>
              <a:r>
                <a:rPr lang="en-US" sz="2000" dirty="0">
                  <a:solidFill>
                    <a:srgbClr val="041E42"/>
                  </a:solidFill>
                  <a:latin typeface="Franklin Gothic Book" panose="020B0503020102020204" pitchFamily="34" charset="0"/>
                </a:rPr>
                <a:t>Provided at no cost</a:t>
              </a:r>
              <a:endParaRPr sz="2000" dirty="0">
                <a:solidFill>
                  <a:srgbClr val="041E42"/>
                </a:solidFill>
                <a:latin typeface="Franklin Gothic Book" panose="020B0503020102020204" pitchFamily="34" charset="0"/>
              </a:endParaRPr>
            </a:p>
          </p:txBody>
        </p:sp>
        <p:sp>
          <p:nvSpPr>
            <p:cNvPr id="8" name="object 5">
              <a:extLst>
                <a:ext uri="{FF2B5EF4-FFF2-40B4-BE49-F238E27FC236}">
                  <a16:creationId xmlns:a16="http://schemas.microsoft.com/office/drawing/2014/main" id="{9ADA0193-1586-EF07-5490-19B5CE445675}"/>
                </a:ext>
              </a:extLst>
            </p:cNvPr>
            <p:cNvSpPr txBox="1"/>
            <p:nvPr/>
          </p:nvSpPr>
          <p:spPr>
            <a:xfrm>
              <a:off x="6364658" y="1706239"/>
              <a:ext cx="5198414" cy="2203167"/>
            </a:xfrm>
            <a:prstGeom prst="rect">
              <a:avLst/>
            </a:prstGeom>
          </p:spPr>
          <p:txBody>
            <a:bodyPr vert="horz" wrap="square" lIns="0" tIns="0" rIns="0" bIns="0" rtlCol="0">
              <a:spAutoFit/>
            </a:bodyPr>
            <a:lstStyle/>
            <a:p>
              <a:pPr marL="12700">
                <a:lnSpc>
                  <a:spcPct val="100000"/>
                </a:lnSpc>
              </a:pPr>
              <a:r>
                <a:rPr sz="3200" spc="-5" dirty="0">
                  <a:solidFill>
                    <a:srgbClr val="041E42"/>
                  </a:solidFill>
                  <a:latin typeface="Franklin Gothic Medium" panose="020B0603020102020204" pitchFamily="34" charset="0"/>
                  <a:cs typeface="Century Gothic"/>
                </a:rPr>
                <a:t>Part </a:t>
              </a:r>
              <a:r>
                <a:rPr sz="3200" dirty="0">
                  <a:solidFill>
                    <a:srgbClr val="041E42"/>
                  </a:solidFill>
                  <a:latin typeface="Franklin Gothic Medium" panose="020B0603020102020204" pitchFamily="34" charset="0"/>
                  <a:cs typeface="Century Gothic"/>
                </a:rPr>
                <a:t>B </a:t>
              </a:r>
              <a:r>
                <a:rPr sz="1600" spc="-5" dirty="0">
                  <a:solidFill>
                    <a:srgbClr val="041E42"/>
                  </a:solidFill>
                  <a:latin typeface="Franklin Gothic Medium" panose="020B0603020102020204" pitchFamily="34" charset="0"/>
                  <a:cs typeface="Century Gothic"/>
                </a:rPr>
                <a:t>(doctor’s</a:t>
              </a:r>
              <a:r>
                <a:rPr sz="1600" spc="-70" dirty="0">
                  <a:solidFill>
                    <a:srgbClr val="041E42"/>
                  </a:solidFill>
                  <a:latin typeface="Franklin Gothic Medium" panose="020B0603020102020204" pitchFamily="34" charset="0"/>
                  <a:cs typeface="Century Gothic"/>
                </a:rPr>
                <a:t> </a:t>
              </a:r>
              <a:r>
                <a:rPr sz="1600" spc="-5" dirty="0">
                  <a:solidFill>
                    <a:srgbClr val="041E42"/>
                  </a:solidFill>
                  <a:latin typeface="Franklin Gothic Medium" panose="020B0603020102020204" pitchFamily="34" charset="0"/>
                  <a:cs typeface="Century Gothic"/>
                </a:rPr>
                <a:t>office)</a:t>
              </a:r>
              <a:endParaRPr sz="1600" dirty="0">
                <a:solidFill>
                  <a:srgbClr val="041E42"/>
                </a:solidFill>
                <a:latin typeface="Franklin Gothic Medium" panose="020B0603020102020204" pitchFamily="34" charset="0"/>
                <a:cs typeface="Century Gothic"/>
              </a:endParaRPr>
            </a:p>
            <a:p>
              <a:pPr marL="192405" indent="-179705">
                <a:lnSpc>
                  <a:spcPct val="100000"/>
                </a:lnSpc>
                <a:spcBef>
                  <a:spcPts val="1720"/>
                </a:spcBef>
                <a:buClr>
                  <a:srgbClr val="009CDE"/>
                </a:buClr>
                <a:buFont typeface="Arial"/>
                <a:buChar char="•"/>
                <a:tabLst>
                  <a:tab pos="192405" algn="l"/>
                </a:tabLst>
              </a:pPr>
              <a:r>
                <a:rPr sz="2000" dirty="0">
                  <a:solidFill>
                    <a:srgbClr val="041E42"/>
                  </a:solidFill>
                  <a:latin typeface="Franklin Gothic Book" panose="020B0503020102020204" pitchFamily="34" charset="0"/>
                </a:rPr>
                <a:t>Doctor visits &amp; preventive care</a:t>
              </a:r>
            </a:p>
            <a:p>
              <a:pPr marL="192405" indent="-179705">
                <a:lnSpc>
                  <a:spcPct val="100000"/>
                </a:lnSpc>
                <a:spcBef>
                  <a:spcPts val="600"/>
                </a:spcBef>
                <a:buClr>
                  <a:srgbClr val="009CDE"/>
                </a:buClr>
                <a:buFont typeface="Arial"/>
                <a:buChar char="•"/>
                <a:tabLst>
                  <a:tab pos="192405" algn="l"/>
                </a:tabLst>
              </a:pPr>
              <a:r>
                <a:rPr sz="2000" dirty="0">
                  <a:solidFill>
                    <a:srgbClr val="041E42"/>
                  </a:solidFill>
                  <a:latin typeface="Franklin Gothic Book" panose="020B0503020102020204" pitchFamily="34" charset="0"/>
                </a:rPr>
                <a:t>Testing and lab</a:t>
              </a:r>
              <a:endParaRPr lang="en-US" sz="2000" dirty="0">
                <a:solidFill>
                  <a:srgbClr val="041E42"/>
                </a:solidFill>
                <a:latin typeface="Franklin Gothic Book" panose="020B0503020102020204" pitchFamily="34" charset="0"/>
              </a:endParaRPr>
            </a:p>
            <a:p>
              <a:pPr marL="192405" indent="-179705">
                <a:lnSpc>
                  <a:spcPct val="100000"/>
                </a:lnSpc>
                <a:spcBef>
                  <a:spcPts val="600"/>
                </a:spcBef>
                <a:buClr>
                  <a:srgbClr val="009CDE"/>
                </a:buClr>
                <a:buFont typeface="Arial"/>
                <a:buChar char="•"/>
                <a:tabLst>
                  <a:tab pos="192405" algn="l"/>
                </a:tabLst>
              </a:pPr>
              <a:r>
                <a:rPr lang="en-US" sz="2000" dirty="0">
                  <a:solidFill>
                    <a:srgbClr val="041E42"/>
                  </a:solidFill>
                  <a:latin typeface="Franklin Gothic Book" panose="020B0503020102020204" pitchFamily="34" charset="0"/>
                </a:rPr>
                <a:t>Monthly Premium paid to Social Security</a:t>
              </a:r>
            </a:p>
            <a:p>
              <a:pPr marL="12700" lvl="1">
                <a:spcBef>
                  <a:spcPts val="600"/>
                </a:spcBef>
                <a:buClr>
                  <a:srgbClr val="009CDE"/>
                </a:buClr>
                <a:tabLst>
                  <a:tab pos="192405" algn="l"/>
                </a:tabLst>
              </a:pPr>
              <a:r>
                <a:rPr lang="en-US" i="1" dirty="0">
                  <a:solidFill>
                    <a:srgbClr val="C00000"/>
                  </a:solidFill>
                  <a:latin typeface="Franklin Gothic Book" panose="020B0503020102020204" pitchFamily="34" charset="0"/>
                </a:rPr>
                <a:t>      </a:t>
              </a:r>
              <a:r>
                <a:rPr lang="en-US" sz="1600" i="1" dirty="0">
                  <a:solidFill>
                    <a:srgbClr val="C00000"/>
                  </a:solidFill>
                  <a:latin typeface="Franklin Gothic Book" panose="020B0503020102020204" pitchFamily="34" charset="0"/>
                </a:rPr>
                <a:t>Indexed based on income</a:t>
              </a:r>
              <a:endParaRPr sz="1600" i="1" dirty="0">
                <a:solidFill>
                  <a:srgbClr val="C00000"/>
                </a:solidFill>
                <a:latin typeface="Franklin Gothic Book" panose="020B0503020102020204" pitchFamily="34" charset="0"/>
              </a:endParaRPr>
            </a:p>
          </p:txBody>
        </p:sp>
        <p:cxnSp>
          <p:nvCxnSpPr>
            <p:cNvPr id="9" name="Straight Connector 8">
              <a:extLst>
                <a:ext uri="{FF2B5EF4-FFF2-40B4-BE49-F238E27FC236}">
                  <a16:creationId xmlns:a16="http://schemas.microsoft.com/office/drawing/2014/main" id="{2A596461-F88F-B444-FA68-88414030920D}"/>
                </a:ext>
              </a:extLst>
            </p:cNvPr>
            <p:cNvCxnSpPr>
              <a:cxnSpLocks/>
            </p:cNvCxnSpPr>
            <p:nvPr/>
          </p:nvCxnSpPr>
          <p:spPr>
            <a:xfrm>
              <a:off x="5651800" y="1706239"/>
              <a:ext cx="0" cy="2112386"/>
            </a:xfrm>
            <a:prstGeom prst="line">
              <a:avLst/>
            </a:prstGeom>
            <a:ln w="28575">
              <a:solidFill>
                <a:srgbClr val="00A2E2"/>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665C2055-4ED1-83AD-C445-4916E79A1BFC}"/>
              </a:ext>
            </a:extLst>
          </p:cNvPr>
          <p:cNvSpPr txBox="1"/>
          <p:nvPr/>
        </p:nvSpPr>
        <p:spPr>
          <a:xfrm>
            <a:off x="4457942" y="1122252"/>
            <a:ext cx="3257746" cy="584775"/>
          </a:xfrm>
          <a:prstGeom prst="rect">
            <a:avLst/>
          </a:prstGeom>
          <a:noFill/>
        </p:spPr>
        <p:txBody>
          <a:bodyPr wrap="square">
            <a:spAutoFit/>
          </a:bodyPr>
          <a:lstStyle/>
          <a:p>
            <a:pPr algn="ctr"/>
            <a:r>
              <a:rPr lang="en-US" sz="3200" spc="-5" dirty="0">
                <a:solidFill>
                  <a:srgbClr val="041E42"/>
                </a:solidFill>
                <a:latin typeface="Franklin Gothic Medium" panose="020B0603020102020204" pitchFamily="34" charset="0"/>
                <a:cs typeface="Century Gothic"/>
              </a:rPr>
              <a:t>Original Medicare</a:t>
            </a:r>
            <a:endParaRPr lang="en-US" sz="3200" dirty="0">
              <a:solidFill>
                <a:srgbClr val="041E42"/>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8DFAE837-53DA-25BB-9B19-2262B960E59D}"/>
              </a:ext>
            </a:extLst>
          </p:cNvPr>
          <p:cNvSpPr txBox="1"/>
          <p:nvPr/>
        </p:nvSpPr>
        <p:spPr>
          <a:xfrm>
            <a:off x="1161843" y="4158578"/>
            <a:ext cx="10007224" cy="1292662"/>
          </a:xfrm>
          <a:prstGeom prst="rect">
            <a:avLst/>
          </a:prstGeom>
          <a:noFill/>
        </p:spPr>
        <p:txBody>
          <a:bodyPr wrap="square">
            <a:spAutoFit/>
          </a:bodyPr>
          <a:lstStyle/>
          <a:p>
            <a:pPr lvl="1" algn="ctr">
              <a:lnSpc>
                <a:spcPct val="120000"/>
              </a:lnSpc>
              <a:buClr>
                <a:srgbClr val="92D050"/>
              </a:buClr>
            </a:pPr>
            <a:r>
              <a:rPr lang="en-US" altLang="en-US" sz="2000" dirty="0">
                <a:solidFill>
                  <a:srgbClr val="041E42"/>
                </a:solidFill>
                <a:latin typeface="Franklin Gothic Book" panose="020B0503020102020204" pitchFamily="34" charset="0"/>
              </a:rPr>
              <a:t>Eligible the first of the month in which you turn 65</a:t>
            </a:r>
          </a:p>
          <a:p>
            <a:pPr lvl="1" algn="ctr">
              <a:buClr>
                <a:srgbClr val="92D050"/>
              </a:buClr>
            </a:pPr>
            <a:endParaRPr lang="en-US" altLang="en-US" sz="1400" dirty="0">
              <a:solidFill>
                <a:srgbClr val="041E42"/>
              </a:solidFill>
              <a:latin typeface="Franklin Gothic Book" panose="020B0503020102020204" pitchFamily="34" charset="0"/>
            </a:endParaRPr>
          </a:p>
          <a:p>
            <a:pPr lvl="1" algn="ctr">
              <a:buClr>
                <a:srgbClr val="92D050"/>
              </a:buClr>
            </a:pPr>
            <a:r>
              <a:rPr lang="en-US" altLang="en-US" sz="2000" dirty="0">
                <a:solidFill>
                  <a:srgbClr val="041E42"/>
                </a:solidFill>
                <a:latin typeface="Franklin Gothic Book" panose="020B0503020102020204" pitchFamily="34" charset="0"/>
              </a:rPr>
              <a:t>If you apply three months prior to turning 65, or three months after, </a:t>
            </a:r>
          </a:p>
          <a:p>
            <a:pPr lvl="1" algn="ctr">
              <a:buClr>
                <a:srgbClr val="92D050"/>
              </a:buClr>
            </a:pPr>
            <a:r>
              <a:rPr lang="en-US" altLang="en-US" sz="2000" dirty="0">
                <a:solidFill>
                  <a:srgbClr val="041E42"/>
                </a:solidFill>
                <a:latin typeface="Franklin Gothic Book" panose="020B0503020102020204" pitchFamily="34" charset="0"/>
              </a:rPr>
              <a:t>you are considered in your Initial Enrollment Period</a:t>
            </a:r>
          </a:p>
        </p:txBody>
      </p:sp>
      <p:sp>
        <p:nvSpPr>
          <p:cNvPr id="2" name="TextBox 1">
            <a:extLst>
              <a:ext uri="{FF2B5EF4-FFF2-40B4-BE49-F238E27FC236}">
                <a16:creationId xmlns:a16="http://schemas.microsoft.com/office/drawing/2014/main" id="{C04F1872-0333-6CAD-B7BA-9480F761C71D}"/>
              </a:ext>
            </a:extLst>
          </p:cNvPr>
          <p:cNvSpPr txBox="1"/>
          <p:nvPr/>
        </p:nvSpPr>
        <p:spPr>
          <a:xfrm>
            <a:off x="1810168" y="5680364"/>
            <a:ext cx="7730996" cy="1107996"/>
          </a:xfrm>
          <a:prstGeom prst="rect">
            <a:avLst/>
          </a:prstGeom>
          <a:noFill/>
        </p:spPr>
        <p:txBody>
          <a:bodyPr wrap="square" rtlCol="0">
            <a:spAutoFit/>
          </a:bodyPr>
          <a:lstStyle/>
          <a:p>
            <a:pPr marL="0" lvl="1">
              <a:buClr>
                <a:srgbClr val="92D050"/>
              </a:buClr>
            </a:pPr>
            <a:r>
              <a:rPr lang="en-US" altLang="en-US" sz="1200" dirty="0">
                <a:solidFill>
                  <a:srgbClr val="041E42"/>
                </a:solidFill>
                <a:highlight>
                  <a:srgbClr val="FFFF00"/>
                </a:highlight>
                <a:latin typeface="Franklin Gothic Medium" panose="020B0603020102020204" pitchFamily="34" charset="0"/>
              </a:rPr>
              <a:t>IMPORTANT NOTE: </a:t>
            </a:r>
            <a:r>
              <a:rPr lang="en-US" altLang="en-US" sz="1400" dirty="0">
                <a:solidFill>
                  <a:srgbClr val="041E42"/>
                </a:solidFill>
                <a:latin typeface="Franklin Gothic Book" panose="020B0503020102020204" pitchFamily="34" charset="0"/>
              </a:rPr>
              <a:t>Applying BEFORE you turn 65 will make Medicare effective date the first of the month in which you turn 65; Applying AFTER you turn 65 will result in an effective date based on your application date.</a:t>
            </a:r>
          </a:p>
          <a:p>
            <a:pPr lvl="1" indent="-457200">
              <a:buClr>
                <a:srgbClr val="92D050"/>
              </a:buClr>
            </a:pPr>
            <a:endParaRPr lang="en-US" altLang="en-US" sz="1200" b="1" dirty="0">
              <a:solidFill>
                <a:srgbClr val="C00000"/>
              </a:solidFill>
              <a:latin typeface="Franklin Gothic Book" panose="020B0503020102020204" pitchFamily="34" charset="0"/>
            </a:endParaRPr>
          </a:p>
          <a:p>
            <a:pPr lvl="1" indent="-457200">
              <a:buClr>
                <a:srgbClr val="92D050"/>
              </a:buClr>
            </a:pPr>
            <a:r>
              <a:rPr lang="en-US" altLang="en-US" sz="1200" dirty="0">
                <a:solidFill>
                  <a:srgbClr val="C00000"/>
                </a:solidFill>
                <a:latin typeface="Franklin Gothic Book" panose="020B0503020102020204" pitchFamily="34" charset="0"/>
              </a:rPr>
              <a:t>FOR MORE INFORMATION ON MEDICARE – PLEASE CONTACT THE SOCIAL SECURITY OFFICE OR MEDICARE DIRECTLY</a:t>
            </a:r>
          </a:p>
        </p:txBody>
      </p:sp>
      <p:pic>
        <p:nvPicPr>
          <p:cNvPr id="3" name="PreparingForRetirement-Slide10">
            <a:hlinkClick r:id="" action="ppaction://media"/>
            <a:extLst>
              <a:ext uri="{FF2B5EF4-FFF2-40B4-BE49-F238E27FC236}">
                <a16:creationId xmlns:a16="http://schemas.microsoft.com/office/drawing/2014/main" id="{6973619F-6E3B-22FD-6AA2-615ADE8C0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9067" y="5146190"/>
            <a:ext cx="45719" cy="45719"/>
          </a:xfrm>
          <a:prstGeom prst="rect">
            <a:avLst/>
          </a:prstGeom>
        </p:spPr>
      </p:pic>
    </p:spTree>
    <p:extLst>
      <p:ext uri="{BB962C8B-B14F-4D97-AF65-F5344CB8AC3E}">
        <p14:creationId xmlns:p14="http://schemas.microsoft.com/office/powerpoint/2010/main" val="357356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60DD83-0AB7-D398-12DE-3761C1397961}"/>
              </a:ext>
            </a:extLst>
          </p:cNvPr>
          <p:cNvSpPr/>
          <p:nvPr/>
        </p:nvSpPr>
        <p:spPr>
          <a:xfrm>
            <a:off x="1680208" y="173595"/>
            <a:ext cx="10738741" cy="769441"/>
          </a:xfrm>
          <a:prstGeom prst="rect">
            <a:avLst/>
          </a:prstGeom>
        </p:spPr>
        <p:txBody>
          <a:bodyPr wrap="square">
            <a:spAutoFit/>
          </a:bodyPr>
          <a:lstStyle/>
          <a:p>
            <a:r>
              <a:rPr lang="en-US" sz="4400" dirty="0">
                <a:solidFill>
                  <a:srgbClr val="041E42"/>
                </a:solidFill>
                <a:latin typeface="Franklin Gothic Medium" panose="020B0603020102020204" pitchFamily="34" charset="0"/>
                <a:ea typeface="+mj-ea"/>
                <a:cs typeface="+mj-cs"/>
              </a:rPr>
              <a:t>How Medicare Works  </a:t>
            </a:r>
          </a:p>
        </p:txBody>
      </p:sp>
      <p:grpSp>
        <p:nvGrpSpPr>
          <p:cNvPr id="7" name="Group 6">
            <a:extLst>
              <a:ext uri="{FF2B5EF4-FFF2-40B4-BE49-F238E27FC236}">
                <a16:creationId xmlns:a16="http://schemas.microsoft.com/office/drawing/2014/main" id="{8AA3D411-690E-FE9C-0020-4AA7E206D493}"/>
              </a:ext>
            </a:extLst>
          </p:cNvPr>
          <p:cNvGrpSpPr/>
          <p:nvPr/>
        </p:nvGrpSpPr>
        <p:grpSpPr>
          <a:xfrm>
            <a:off x="1889897" y="1157716"/>
            <a:ext cx="10136805" cy="2421176"/>
            <a:chOff x="2249170" y="1706239"/>
            <a:chExt cx="9752178" cy="2421176"/>
          </a:xfrm>
        </p:grpSpPr>
        <p:sp>
          <p:nvSpPr>
            <p:cNvPr id="8" name="object 4">
              <a:extLst>
                <a:ext uri="{FF2B5EF4-FFF2-40B4-BE49-F238E27FC236}">
                  <a16:creationId xmlns:a16="http://schemas.microsoft.com/office/drawing/2014/main" id="{AD9F79A0-EEAF-7765-B30E-9A06F696FA4A}"/>
                </a:ext>
              </a:extLst>
            </p:cNvPr>
            <p:cNvSpPr txBox="1"/>
            <p:nvPr/>
          </p:nvSpPr>
          <p:spPr>
            <a:xfrm>
              <a:off x="2249170" y="1706239"/>
              <a:ext cx="3997926" cy="1490152"/>
            </a:xfrm>
            <a:prstGeom prst="rect">
              <a:avLst/>
            </a:prstGeom>
          </p:spPr>
          <p:txBody>
            <a:bodyPr vert="horz" wrap="square" lIns="0" tIns="0" rIns="0" bIns="0" rtlCol="0">
              <a:spAutoFit/>
            </a:bodyPr>
            <a:lstStyle/>
            <a:p>
              <a:pPr marL="12700">
                <a:spcBef>
                  <a:spcPts val="2110"/>
                </a:spcBef>
              </a:pPr>
              <a:r>
                <a:rPr sz="3600" spc="-5" dirty="0">
                  <a:solidFill>
                    <a:srgbClr val="041E42"/>
                  </a:solidFill>
                  <a:latin typeface="Franklin Gothic Medium" panose="020B0603020102020204" pitchFamily="34" charset="0"/>
                  <a:cs typeface="Century Gothic"/>
                </a:rPr>
                <a:t>Part </a:t>
              </a:r>
              <a:r>
                <a:rPr lang="en-US" sz="3600" dirty="0">
                  <a:solidFill>
                    <a:srgbClr val="041E42"/>
                  </a:solidFill>
                  <a:latin typeface="Franklin Gothic Medium" panose="020B0603020102020204" pitchFamily="34" charset="0"/>
                  <a:cs typeface="Century Gothic"/>
                </a:rPr>
                <a:t>C</a:t>
              </a:r>
              <a:r>
                <a:rPr sz="3600" dirty="0">
                  <a:solidFill>
                    <a:srgbClr val="041E42"/>
                  </a:solidFill>
                  <a:latin typeface="Franklin Gothic Medium" panose="020B0603020102020204" pitchFamily="34" charset="0"/>
                  <a:cs typeface="Century Gothic"/>
                </a:rPr>
                <a:t> </a:t>
              </a:r>
              <a:r>
                <a:rPr lang="en-US" spc="-5" dirty="0">
                  <a:solidFill>
                    <a:srgbClr val="041E42"/>
                  </a:solidFill>
                  <a:latin typeface="Franklin Gothic Medium" panose="020B0603020102020204" pitchFamily="34" charset="0"/>
                </a:rPr>
                <a:t>(</a:t>
              </a:r>
              <a:r>
                <a:rPr lang="en-US" spc="-5" dirty="0">
                  <a:solidFill>
                    <a:srgbClr val="041E42"/>
                  </a:solidFill>
                  <a:latin typeface="Franklin Gothic Medium" panose="020B0603020102020204" pitchFamily="34" charset="0"/>
                  <a:cs typeface="Century Gothic"/>
                </a:rPr>
                <a:t>Medicare Advantage Plans</a:t>
              </a:r>
              <a:r>
                <a:rPr spc="-5" dirty="0">
                  <a:solidFill>
                    <a:srgbClr val="041E42"/>
                  </a:solidFill>
                  <a:latin typeface="Franklin Gothic Medium" panose="020B0603020102020204" pitchFamily="34" charset="0"/>
                  <a:cs typeface="Century Gothic"/>
                </a:rPr>
                <a:t>)</a:t>
              </a:r>
              <a:endParaRPr dirty="0">
                <a:solidFill>
                  <a:srgbClr val="041E42"/>
                </a:solidFill>
                <a:latin typeface="Franklin Gothic Medium" panose="020B0603020102020204" pitchFamily="34" charset="0"/>
                <a:cs typeface="Century Gothic"/>
              </a:endParaRPr>
            </a:p>
            <a:p>
              <a:pPr marL="192405" indent="-179705">
                <a:spcBef>
                  <a:spcPts val="1860"/>
                </a:spcBef>
                <a:buClr>
                  <a:srgbClr val="041E42"/>
                </a:buClr>
                <a:buFont typeface="Arial"/>
                <a:buChar char="•"/>
                <a:tabLst>
                  <a:tab pos="192405" algn="l"/>
                </a:tabLst>
              </a:pPr>
              <a:r>
                <a:rPr lang="en-US" sz="2000" dirty="0">
                  <a:solidFill>
                    <a:srgbClr val="041E42"/>
                  </a:solidFill>
                  <a:latin typeface="Franklin Gothic Book" panose="020B0503020102020204" pitchFamily="34" charset="0"/>
                </a:rPr>
                <a:t>Covers everything in Parts A + B</a:t>
              </a:r>
              <a:endParaRPr sz="2000" dirty="0">
                <a:solidFill>
                  <a:srgbClr val="041E42"/>
                </a:solidFill>
                <a:latin typeface="Franklin Gothic Book" panose="020B0503020102020204" pitchFamily="34" charset="0"/>
              </a:endParaRPr>
            </a:p>
            <a:p>
              <a:pPr marL="192405" indent="-179705">
                <a:spcBef>
                  <a:spcPts val="595"/>
                </a:spcBef>
                <a:buClr>
                  <a:srgbClr val="041E42"/>
                </a:buClr>
                <a:buFont typeface="Arial"/>
                <a:buChar char="•"/>
                <a:tabLst>
                  <a:tab pos="192405" algn="l"/>
                </a:tabLst>
              </a:pPr>
              <a:r>
                <a:rPr lang="en-US" sz="2000" dirty="0">
                  <a:solidFill>
                    <a:srgbClr val="041E42"/>
                  </a:solidFill>
                  <a:latin typeface="Franklin Gothic Book" panose="020B0503020102020204" pitchFamily="34" charset="0"/>
                </a:rPr>
                <a:t>Can have benefits like Rx bundled in</a:t>
              </a:r>
            </a:p>
          </p:txBody>
        </p:sp>
        <p:sp>
          <p:nvSpPr>
            <p:cNvPr id="9" name="object 5">
              <a:extLst>
                <a:ext uri="{FF2B5EF4-FFF2-40B4-BE49-F238E27FC236}">
                  <a16:creationId xmlns:a16="http://schemas.microsoft.com/office/drawing/2014/main" id="{0E7D9584-A90F-A6FE-9F8D-FF80EFA9C22D}"/>
                </a:ext>
              </a:extLst>
            </p:cNvPr>
            <p:cNvSpPr txBox="1"/>
            <p:nvPr/>
          </p:nvSpPr>
          <p:spPr>
            <a:xfrm>
              <a:off x="6802934" y="1706239"/>
              <a:ext cx="5198414" cy="2421176"/>
            </a:xfrm>
            <a:prstGeom prst="rect">
              <a:avLst/>
            </a:prstGeom>
          </p:spPr>
          <p:txBody>
            <a:bodyPr vert="horz" wrap="square" lIns="0" tIns="0" rIns="0" bIns="0" rtlCol="0">
              <a:spAutoFit/>
            </a:bodyPr>
            <a:lstStyle/>
            <a:p>
              <a:pPr marL="12700">
                <a:lnSpc>
                  <a:spcPct val="100000"/>
                </a:lnSpc>
              </a:pPr>
              <a:r>
                <a:rPr sz="3600" spc="-5" dirty="0">
                  <a:solidFill>
                    <a:srgbClr val="041E42"/>
                  </a:solidFill>
                  <a:latin typeface="Franklin Gothic Medium" panose="020B0603020102020204" pitchFamily="34" charset="0"/>
                  <a:cs typeface="Century Gothic"/>
                </a:rPr>
                <a:t>Part </a:t>
              </a:r>
              <a:r>
                <a:rPr lang="en-US" sz="3600" dirty="0">
                  <a:solidFill>
                    <a:srgbClr val="041E42"/>
                  </a:solidFill>
                  <a:latin typeface="Franklin Gothic Medium" panose="020B0603020102020204" pitchFamily="34" charset="0"/>
                  <a:cs typeface="Century Gothic"/>
                </a:rPr>
                <a:t>D</a:t>
              </a:r>
              <a:r>
                <a:rPr sz="3600" dirty="0">
                  <a:solidFill>
                    <a:srgbClr val="041E42"/>
                  </a:solidFill>
                  <a:latin typeface="Franklin Gothic Medium" panose="020B0603020102020204" pitchFamily="34" charset="0"/>
                  <a:cs typeface="Century Gothic"/>
                </a:rPr>
                <a:t> </a:t>
              </a:r>
              <a:r>
                <a:rPr sz="1800" spc="-5" dirty="0">
                  <a:solidFill>
                    <a:srgbClr val="041E42"/>
                  </a:solidFill>
                  <a:latin typeface="Franklin Gothic Medium" panose="020B0603020102020204" pitchFamily="34" charset="0"/>
                  <a:cs typeface="Century Gothic"/>
                </a:rPr>
                <a:t>(</a:t>
              </a:r>
              <a:r>
                <a:rPr lang="en-US" sz="1800" spc="-5" dirty="0">
                  <a:solidFill>
                    <a:srgbClr val="041E42"/>
                  </a:solidFill>
                  <a:latin typeface="Franklin Gothic Medium" panose="020B0603020102020204" pitchFamily="34" charset="0"/>
                  <a:cs typeface="Century Gothic"/>
                </a:rPr>
                <a:t>Prescription Drug Coverage</a:t>
              </a:r>
              <a:r>
                <a:rPr sz="1800" spc="-5" dirty="0">
                  <a:solidFill>
                    <a:srgbClr val="041E42"/>
                  </a:solidFill>
                  <a:latin typeface="Franklin Gothic Medium" panose="020B0603020102020204" pitchFamily="34" charset="0"/>
                  <a:cs typeface="Century Gothic"/>
                </a:rPr>
                <a:t>)</a:t>
              </a:r>
              <a:endParaRPr sz="1800" dirty="0">
                <a:solidFill>
                  <a:srgbClr val="041E42"/>
                </a:solidFill>
                <a:latin typeface="Franklin Gothic Medium" panose="020B0603020102020204" pitchFamily="34" charset="0"/>
                <a:cs typeface="Century Gothic"/>
              </a:endParaRPr>
            </a:p>
            <a:p>
              <a:pPr marL="192405" indent="-179705">
                <a:lnSpc>
                  <a:spcPct val="100000"/>
                </a:lnSpc>
                <a:spcBef>
                  <a:spcPts val="1720"/>
                </a:spcBef>
                <a:buClr>
                  <a:srgbClr val="041E42"/>
                </a:buClr>
                <a:buFont typeface="Arial"/>
                <a:buChar char="•"/>
                <a:tabLst>
                  <a:tab pos="192405" algn="l"/>
                </a:tabLst>
              </a:pPr>
              <a:r>
                <a:rPr lang="en-US" sz="2000" dirty="0">
                  <a:solidFill>
                    <a:srgbClr val="041E42"/>
                  </a:solidFill>
                  <a:latin typeface="Franklin Gothic Book" panose="020B0503020102020204" pitchFamily="34" charset="0"/>
                </a:rPr>
                <a:t>Original Medicare doesn’t cover Rx</a:t>
              </a:r>
            </a:p>
            <a:p>
              <a:pPr marL="192405" indent="-179705">
                <a:lnSpc>
                  <a:spcPct val="100000"/>
                </a:lnSpc>
                <a:spcBef>
                  <a:spcPts val="1720"/>
                </a:spcBef>
                <a:buClr>
                  <a:srgbClr val="041E42"/>
                </a:buClr>
                <a:buFont typeface="Arial"/>
                <a:buChar char="•"/>
                <a:tabLst>
                  <a:tab pos="192405" algn="l"/>
                </a:tabLst>
              </a:pPr>
              <a:r>
                <a:rPr lang="en-US" sz="2000" dirty="0">
                  <a:solidFill>
                    <a:srgbClr val="041E42"/>
                  </a:solidFill>
                  <a:latin typeface="Franklin Gothic Book" panose="020B0503020102020204" pitchFamily="34" charset="0"/>
                </a:rPr>
                <a:t>Covered through an insurance company</a:t>
              </a:r>
              <a:endParaRPr sz="2000" dirty="0">
                <a:solidFill>
                  <a:srgbClr val="041E42"/>
                </a:solidFill>
                <a:latin typeface="Franklin Gothic Book" panose="020B0503020102020204" pitchFamily="34" charset="0"/>
              </a:endParaRPr>
            </a:p>
            <a:p>
              <a:pPr marL="12700">
                <a:lnSpc>
                  <a:spcPct val="100000"/>
                </a:lnSpc>
                <a:spcBef>
                  <a:spcPts val="600"/>
                </a:spcBef>
                <a:buClr>
                  <a:srgbClr val="009CDE"/>
                </a:buClr>
                <a:tabLst>
                  <a:tab pos="192405" algn="l"/>
                </a:tabLst>
              </a:pPr>
              <a:r>
                <a:rPr lang="en-US" sz="1600" i="1" dirty="0">
                  <a:solidFill>
                    <a:srgbClr val="C00000"/>
                  </a:solidFill>
                  <a:latin typeface="Franklin Gothic Book" panose="020B0503020102020204" pitchFamily="34" charset="0"/>
                </a:rPr>
                <a:t>Do Not Enroll in Part D, if you are staying with Penn State’s retirement plan for Medicare eligible retirees and Medicare eligible dependents</a:t>
              </a:r>
              <a:endParaRPr sz="1600" i="1" dirty="0">
                <a:solidFill>
                  <a:srgbClr val="C00000"/>
                </a:solidFill>
                <a:latin typeface="Franklin Gothic Book" panose="020B0503020102020204" pitchFamily="34" charset="0"/>
              </a:endParaRPr>
            </a:p>
          </p:txBody>
        </p:sp>
        <p:cxnSp>
          <p:nvCxnSpPr>
            <p:cNvPr id="10" name="Straight Connector 9">
              <a:extLst>
                <a:ext uri="{FF2B5EF4-FFF2-40B4-BE49-F238E27FC236}">
                  <a16:creationId xmlns:a16="http://schemas.microsoft.com/office/drawing/2014/main" id="{5B44102B-7E1A-41A2-E9E1-2DA4FAEBFDBB}"/>
                </a:ext>
              </a:extLst>
            </p:cNvPr>
            <p:cNvCxnSpPr>
              <a:cxnSpLocks/>
            </p:cNvCxnSpPr>
            <p:nvPr/>
          </p:nvCxnSpPr>
          <p:spPr>
            <a:xfrm>
              <a:off x="6469245" y="1822186"/>
              <a:ext cx="0" cy="2305229"/>
            </a:xfrm>
            <a:prstGeom prst="line">
              <a:avLst/>
            </a:prstGeom>
            <a:ln w="28575">
              <a:solidFill>
                <a:srgbClr val="00A2E2"/>
              </a:solidFill>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ABEFB989-274B-9E80-9E87-26DE512C0DD6}"/>
              </a:ext>
            </a:extLst>
          </p:cNvPr>
          <p:cNvGrpSpPr/>
          <p:nvPr/>
        </p:nvGrpSpPr>
        <p:grpSpPr>
          <a:xfrm>
            <a:off x="2482610" y="2416553"/>
            <a:ext cx="2117507" cy="1938992"/>
            <a:chOff x="1751963" y="2516444"/>
            <a:chExt cx="2117507" cy="1938992"/>
          </a:xfrm>
        </p:grpSpPr>
        <p:grpSp>
          <p:nvGrpSpPr>
            <p:cNvPr id="12" name="Group 11">
              <a:extLst>
                <a:ext uri="{FF2B5EF4-FFF2-40B4-BE49-F238E27FC236}">
                  <a16:creationId xmlns:a16="http://schemas.microsoft.com/office/drawing/2014/main" id="{224141FF-11D1-E885-AEC9-E9DBF4264242}"/>
                </a:ext>
              </a:extLst>
            </p:cNvPr>
            <p:cNvGrpSpPr/>
            <p:nvPr/>
          </p:nvGrpSpPr>
          <p:grpSpPr>
            <a:xfrm>
              <a:off x="2552642" y="3086942"/>
              <a:ext cx="1316828" cy="663339"/>
              <a:chOff x="-9768488" y="7551316"/>
              <a:chExt cx="2150321" cy="1051759"/>
            </a:xfrm>
          </p:grpSpPr>
          <p:sp>
            <p:nvSpPr>
              <p:cNvPr id="14" name="Flowchart: Connector 13">
                <a:extLst>
                  <a:ext uri="{FF2B5EF4-FFF2-40B4-BE49-F238E27FC236}">
                    <a16:creationId xmlns:a16="http://schemas.microsoft.com/office/drawing/2014/main" id="{42185E7F-CD07-6B53-E84D-54622D92D392}"/>
                  </a:ext>
                </a:extLst>
              </p:cNvPr>
              <p:cNvSpPr/>
              <p:nvPr/>
            </p:nvSpPr>
            <p:spPr>
              <a:xfrm>
                <a:off x="-9768488" y="7788623"/>
                <a:ext cx="358209" cy="328757"/>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5" name="Flowchart: Connector 14">
                <a:extLst>
                  <a:ext uri="{FF2B5EF4-FFF2-40B4-BE49-F238E27FC236}">
                    <a16:creationId xmlns:a16="http://schemas.microsoft.com/office/drawing/2014/main" id="{1A29130F-DEA8-3032-5809-69D9038F94BF}"/>
                  </a:ext>
                </a:extLst>
              </p:cNvPr>
              <p:cNvSpPr/>
              <p:nvPr/>
            </p:nvSpPr>
            <p:spPr>
              <a:xfrm>
                <a:off x="-9469499" y="8274319"/>
                <a:ext cx="358209" cy="328756"/>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6" name="Rectangle 15">
                <a:extLst>
                  <a:ext uri="{FF2B5EF4-FFF2-40B4-BE49-F238E27FC236}">
                    <a16:creationId xmlns:a16="http://schemas.microsoft.com/office/drawing/2014/main" id="{4036E19B-9C94-A55B-2464-28D7A33FE0E6}"/>
                  </a:ext>
                </a:extLst>
              </p:cNvPr>
              <p:cNvSpPr/>
              <p:nvPr/>
            </p:nvSpPr>
            <p:spPr>
              <a:xfrm>
                <a:off x="-8773417" y="7551316"/>
                <a:ext cx="358209" cy="723004"/>
              </a:xfrm>
              <a:prstGeom prst="rect">
                <a:avLst/>
              </a:prstGeom>
              <a:noFill/>
            </p:spPr>
            <p:txBody>
              <a:bodyPr wrap="square" lIns="91440" tIns="45720" rIns="91440" bIns="45720">
                <a:spAutoFit/>
              </a:bodyPr>
              <a:lstStyle/>
              <a:p>
                <a:pPr algn="ctr"/>
                <a:r>
                  <a:rPr lang="en-US" sz="4800" b="0" cap="none" spc="0" dirty="0">
                    <a:ln w="0"/>
                    <a:solidFill>
                      <a:srgbClr val="C00000"/>
                    </a:solidFill>
                    <a:effectLst>
                      <a:outerShdw blurRad="38100" dist="19050" dir="2700000" algn="tl" rotWithShape="0">
                        <a:schemeClr val="dk1">
                          <a:alpha val="40000"/>
                        </a:schemeClr>
                      </a:outerShdw>
                    </a:effectLst>
                  </a:rPr>
                  <a:t>+</a:t>
                </a:r>
              </a:p>
            </p:txBody>
          </p:sp>
          <p:pic>
            <p:nvPicPr>
              <p:cNvPr id="17" name="Picture 16" descr="A picture containing text, tableware, plate, dishware&#10;&#10;Description automatically generated">
                <a:extLst>
                  <a:ext uri="{FF2B5EF4-FFF2-40B4-BE49-F238E27FC236}">
                    <a16:creationId xmlns:a16="http://schemas.microsoft.com/office/drawing/2014/main" id="{F81C233D-268D-E4B8-03A7-52DAB8FFB74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53743" y="7999782"/>
                <a:ext cx="535576" cy="525471"/>
              </a:xfrm>
              <a:prstGeom prst="rect">
                <a:avLst/>
              </a:prstGeom>
            </p:spPr>
          </p:pic>
        </p:grpSp>
        <p:sp>
          <p:nvSpPr>
            <p:cNvPr id="13" name="Rectangle 12">
              <a:extLst>
                <a:ext uri="{FF2B5EF4-FFF2-40B4-BE49-F238E27FC236}">
                  <a16:creationId xmlns:a16="http://schemas.microsoft.com/office/drawing/2014/main" id="{82458C05-28D2-DAAC-9365-194C3FD48F7C}"/>
                </a:ext>
              </a:extLst>
            </p:cNvPr>
            <p:cNvSpPr/>
            <p:nvPr/>
          </p:nvSpPr>
          <p:spPr>
            <a:xfrm>
              <a:off x="1751963" y="2516444"/>
              <a:ext cx="1789040" cy="1938992"/>
            </a:xfrm>
            <a:prstGeom prst="rect">
              <a:avLst/>
            </a:prstGeom>
            <a:noFill/>
          </p:spPr>
          <p:txBody>
            <a:bodyPr wrap="square" lIns="91440" tIns="45720" rIns="91440" bIns="45720">
              <a:spAutoFit/>
            </a:bodyPr>
            <a:lstStyle/>
            <a:p>
              <a:pPr algn="ctr"/>
              <a:r>
                <a:rPr lang="en-US" sz="12000" b="0" cap="none" spc="0" dirty="0">
                  <a:ln w="0"/>
                  <a:solidFill>
                    <a:srgbClr val="1E407C"/>
                  </a:solidFill>
                  <a:effectLst>
                    <a:outerShdw blurRad="38100" dist="19050" dir="2700000" algn="tl" rotWithShape="0">
                      <a:schemeClr val="dk1">
                        <a:alpha val="40000"/>
                      </a:schemeClr>
                    </a:outerShdw>
                  </a:effectLst>
                </a:rPr>
                <a:t>C</a:t>
              </a:r>
            </a:p>
          </p:txBody>
        </p:sp>
      </p:grpSp>
      <p:sp>
        <p:nvSpPr>
          <p:cNvPr id="19" name="TextBox 18">
            <a:extLst>
              <a:ext uri="{FF2B5EF4-FFF2-40B4-BE49-F238E27FC236}">
                <a16:creationId xmlns:a16="http://schemas.microsoft.com/office/drawing/2014/main" id="{45A97026-1C67-B433-3B06-0B0F338C651B}"/>
              </a:ext>
            </a:extLst>
          </p:cNvPr>
          <p:cNvSpPr txBox="1"/>
          <p:nvPr/>
        </p:nvSpPr>
        <p:spPr>
          <a:xfrm>
            <a:off x="1791044" y="4161385"/>
            <a:ext cx="9911427" cy="2985433"/>
          </a:xfrm>
          <a:prstGeom prst="rect">
            <a:avLst/>
          </a:prstGeom>
          <a:noFill/>
        </p:spPr>
        <p:txBody>
          <a:bodyPr wrap="square">
            <a:spAutoFit/>
          </a:bodyPr>
          <a:lstStyle/>
          <a:p>
            <a:pPr marL="230188" indent="-230188">
              <a:buClr>
                <a:srgbClr val="041E42"/>
              </a:buClr>
              <a:buFont typeface="Arial" panose="020B0604020202020204" pitchFamily="34" charset="0"/>
              <a:buChar char="•"/>
            </a:pPr>
            <a:r>
              <a:rPr lang="en-US" sz="1400" dirty="0">
                <a:solidFill>
                  <a:srgbClr val="041E42"/>
                </a:solidFill>
                <a:latin typeface="Franklin Gothic Book" panose="020B0503020102020204" pitchFamily="34" charset="0"/>
              </a:rPr>
              <a:t>Medicare Advantage Plans are a type of Medicare health plan offered by a private company that contracts with Medicare to provide all your Part A and Part B benefits.</a:t>
            </a:r>
          </a:p>
          <a:p>
            <a:pPr marL="230188" indent="-230188">
              <a:buClr>
                <a:srgbClr val="041E42"/>
              </a:buClr>
              <a:buFont typeface="Arial" panose="020B0604020202020204" pitchFamily="34" charset="0"/>
              <a:buChar char="•"/>
            </a:pPr>
            <a:endParaRPr lang="en-US" sz="1400" dirty="0">
              <a:solidFill>
                <a:srgbClr val="041E42"/>
              </a:solidFill>
              <a:latin typeface="Franklin Gothic Book" panose="020B0503020102020204" pitchFamily="34" charset="0"/>
            </a:endParaRPr>
          </a:p>
          <a:p>
            <a:pPr marL="230188" indent="-230188">
              <a:buClr>
                <a:srgbClr val="041E42"/>
              </a:buClr>
              <a:buFont typeface="Arial" panose="020B0604020202020204" pitchFamily="34" charset="0"/>
              <a:buChar char="•"/>
            </a:pPr>
            <a:r>
              <a:rPr lang="en-US" sz="1400" dirty="0">
                <a:solidFill>
                  <a:srgbClr val="041E42"/>
                </a:solidFill>
                <a:latin typeface="Franklin Gothic Book" panose="020B0503020102020204" pitchFamily="34" charset="0"/>
              </a:rPr>
              <a:t>Medicare dictates that you MUST be enrolled in Medicare Part A and B in order to be enrolled in a Medicare Advantage plan, which requires you to pay the monthly Part B premium directly to Social Security/Medicare</a:t>
            </a:r>
          </a:p>
          <a:p>
            <a:pPr marL="230188" indent="-230188">
              <a:buClr>
                <a:srgbClr val="041E42"/>
              </a:buClr>
              <a:buFont typeface="Arial" panose="020B0604020202020204" pitchFamily="34" charset="0"/>
              <a:buChar char="•"/>
            </a:pPr>
            <a:endParaRPr lang="en-US" sz="1400" dirty="0">
              <a:solidFill>
                <a:srgbClr val="041E42"/>
              </a:solidFill>
              <a:latin typeface="Franklin Gothic Book" panose="020B0503020102020204" pitchFamily="34" charset="0"/>
            </a:endParaRPr>
          </a:p>
          <a:p>
            <a:pPr marL="230188" indent="-230188">
              <a:buClr>
                <a:srgbClr val="041E42"/>
              </a:buClr>
              <a:buFont typeface="Arial" panose="020B0604020202020204" pitchFamily="34" charset="0"/>
              <a:buChar char="•"/>
            </a:pPr>
            <a:r>
              <a:rPr lang="en-US" sz="1400" dirty="0">
                <a:solidFill>
                  <a:srgbClr val="041E42"/>
                </a:solidFill>
                <a:latin typeface="Franklin Gothic Book" panose="020B0503020102020204" pitchFamily="34" charset="0"/>
              </a:rPr>
              <a:t>A Medicare Advantage plan is also known as  Medicare Replacement Plan – the only insurance you will need when obtaining medical and prescription services and the Highmark Freedom Blue ID card will be the only ID card needed </a:t>
            </a:r>
          </a:p>
          <a:p>
            <a:pPr marL="230188" indent="-230188">
              <a:buClr>
                <a:srgbClr val="041E42"/>
              </a:buClr>
              <a:buFont typeface="Arial" panose="020B0604020202020204" pitchFamily="34" charset="0"/>
              <a:buChar char="•"/>
            </a:pPr>
            <a:endParaRPr lang="en-US" sz="1400" dirty="0">
              <a:solidFill>
                <a:srgbClr val="041E42"/>
              </a:solidFill>
              <a:latin typeface="Franklin Gothic Book" panose="020B0503020102020204" pitchFamily="34" charset="0"/>
            </a:endParaRPr>
          </a:p>
          <a:p>
            <a:pPr marL="230188" indent="-230188">
              <a:buClr>
                <a:srgbClr val="041E42"/>
              </a:buClr>
              <a:buFont typeface="Arial" panose="020B0604020202020204" pitchFamily="34" charset="0"/>
              <a:buChar char="•"/>
            </a:pPr>
            <a:r>
              <a:rPr lang="en-US" sz="1400" dirty="0">
                <a:solidFill>
                  <a:srgbClr val="041E42"/>
                </a:solidFill>
                <a:latin typeface="Franklin Gothic Book" panose="020B0503020102020204" pitchFamily="34" charset="0"/>
              </a:rPr>
              <a:t>Medicare also states you can only be enrolled in </a:t>
            </a:r>
            <a:r>
              <a:rPr lang="en-US" sz="1400" b="1" i="1" u="sng" dirty="0">
                <a:solidFill>
                  <a:srgbClr val="041E42"/>
                </a:solidFill>
                <a:latin typeface="Franklin Gothic Book" panose="020B0503020102020204" pitchFamily="34" charset="0"/>
              </a:rPr>
              <a:t>ONE</a:t>
            </a:r>
            <a:r>
              <a:rPr lang="en-US" sz="1400" dirty="0">
                <a:solidFill>
                  <a:srgbClr val="041E42"/>
                </a:solidFill>
                <a:latin typeface="Franklin Gothic Book" panose="020B0503020102020204" pitchFamily="34" charset="0"/>
              </a:rPr>
              <a:t> Medicare sponsored product at a time, </a:t>
            </a:r>
            <a:br>
              <a:rPr lang="en-US" sz="1400" dirty="0">
                <a:solidFill>
                  <a:srgbClr val="041E42"/>
                </a:solidFill>
                <a:latin typeface="Franklin Gothic Book" panose="020B0503020102020204" pitchFamily="34" charset="0"/>
              </a:rPr>
            </a:br>
            <a:r>
              <a:rPr lang="en-US" sz="1400" dirty="0">
                <a:solidFill>
                  <a:srgbClr val="041E42"/>
                </a:solidFill>
                <a:latin typeface="Franklin Gothic Book" panose="020B0503020102020204" pitchFamily="34" charset="0"/>
              </a:rPr>
              <a:t>including Part D</a:t>
            </a:r>
          </a:p>
          <a:p>
            <a:pPr marL="285750" indent="-285750">
              <a:buClr>
                <a:srgbClr val="1E407C"/>
              </a:buClr>
              <a:buFont typeface="Arial" panose="020B0604020202020204" pitchFamily="34" charset="0"/>
              <a:buChar char="•"/>
            </a:pPr>
            <a:endParaRPr lang="en-US" sz="1400" dirty="0">
              <a:solidFill>
                <a:srgbClr val="1E407C"/>
              </a:solidFill>
              <a:latin typeface="Franklin Gothic Book" panose="020B0503020102020204" pitchFamily="34" charset="0"/>
            </a:endParaRPr>
          </a:p>
          <a:p>
            <a:endParaRPr lang="en-US" sz="2000" dirty="0">
              <a:solidFill>
                <a:srgbClr val="041E42"/>
              </a:solidFill>
              <a:latin typeface="Franklin Gothic Book" panose="020B0503020102020204" pitchFamily="34" charset="0"/>
            </a:endParaRPr>
          </a:p>
        </p:txBody>
      </p:sp>
      <p:pic>
        <p:nvPicPr>
          <p:cNvPr id="2" name="PreparingForRetirement-Slide11">
            <a:hlinkClick r:id="" action="ppaction://media"/>
            <a:extLst>
              <a:ext uri="{FF2B5EF4-FFF2-40B4-BE49-F238E27FC236}">
                <a16:creationId xmlns:a16="http://schemas.microsoft.com/office/drawing/2014/main" id="{B7F2722D-43DE-BB6C-DE38-7651C632DC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flipV="1">
            <a:off x="11656752" y="5700284"/>
            <a:ext cx="45719" cy="45719"/>
          </a:xfrm>
          <a:prstGeom prst="rect">
            <a:avLst/>
          </a:prstGeom>
        </p:spPr>
      </p:pic>
    </p:spTree>
    <p:extLst>
      <p:ext uri="{BB962C8B-B14F-4D97-AF65-F5344CB8AC3E}">
        <p14:creationId xmlns:p14="http://schemas.microsoft.com/office/powerpoint/2010/main" val="8535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BA969F-E176-22E5-A329-87F7F0A5E0C2}"/>
              </a:ext>
            </a:extLst>
          </p:cNvPr>
          <p:cNvSpPr/>
          <p:nvPr/>
        </p:nvSpPr>
        <p:spPr>
          <a:xfrm>
            <a:off x="1847313" y="284979"/>
            <a:ext cx="10738741" cy="707886"/>
          </a:xfrm>
          <a:prstGeom prst="rect">
            <a:avLst/>
          </a:prstGeom>
        </p:spPr>
        <p:txBody>
          <a:bodyPr wrap="square">
            <a:spAutoFit/>
          </a:bodyPr>
          <a:lstStyle/>
          <a:p>
            <a:r>
              <a:rPr lang="en-US" sz="4000" dirty="0">
                <a:solidFill>
                  <a:srgbClr val="041E42"/>
                </a:solidFill>
                <a:latin typeface="Franklin Gothic Medium" panose="020B0603020102020204" pitchFamily="34" charset="0"/>
                <a:ea typeface="+mj-ea"/>
                <a:cs typeface="+mj-cs"/>
              </a:rPr>
              <a:t>Medicare-Eligible as an </a:t>
            </a:r>
            <a:r>
              <a:rPr lang="en-US" sz="4000" i="1" u="sng" dirty="0">
                <a:solidFill>
                  <a:srgbClr val="041E42"/>
                </a:solidFill>
                <a:latin typeface="Franklin Gothic Medium" panose="020B0603020102020204" pitchFamily="34" charset="0"/>
                <a:ea typeface="+mj-ea"/>
                <a:cs typeface="+mj-cs"/>
              </a:rPr>
              <a:t>Active</a:t>
            </a:r>
            <a:r>
              <a:rPr lang="en-US" sz="4000" dirty="0">
                <a:solidFill>
                  <a:srgbClr val="041E42"/>
                </a:solidFill>
                <a:latin typeface="Franklin Gothic Medium" panose="020B0603020102020204" pitchFamily="34" charset="0"/>
                <a:ea typeface="+mj-ea"/>
                <a:cs typeface="+mj-cs"/>
              </a:rPr>
              <a:t> Employee</a:t>
            </a:r>
          </a:p>
        </p:txBody>
      </p:sp>
      <p:sp>
        <p:nvSpPr>
          <p:cNvPr id="5" name="Rectangle 4">
            <a:extLst>
              <a:ext uri="{FF2B5EF4-FFF2-40B4-BE49-F238E27FC236}">
                <a16:creationId xmlns:a16="http://schemas.microsoft.com/office/drawing/2014/main" id="{7EA7BAA9-6BAE-A441-0D22-0B9457A12409}"/>
              </a:ext>
            </a:extLst>
          </p:cNvPr>
          <p:cNvSpPr/>
          <p:nvPr/>
        </p:nvSpPr>
        <p:spPr>
          <a:xfrm>
            <a:off x="1847313" y="1106836"/>
            <a:ext cx="9350616" cy="1538883"/>
          </a:xfrm>
          <a:prstGeom prst="rect">
            <a:avLst/>
          </a:prstGeom>
        </p:spPr>
        <p:txBody>
          <a:bodyPr wrap="square">
            <a:spAutoFit/>
          </a:bodyPr>
          <a:lstStyle/>
          <a:p>
            <a:pPr>
              <a:buClr>
                <a:srgbClr val="002060"/>
              </a:buClr>
            </a:pPr>
            <a:r>
              <a:rPr lang="en-US" altLang="en-US" sz="2000" dirty="0">
                <a:solidFill>
                  <a:srgbClr val="041E42"/>
                </a:solidFill>
                <a:latin typeface="Franklin Gothic Book" panose="020B0503020102020204" pitchFamily="34" charset="0"/>
              </a:rPr>
              <a:t>As an </a:t>
            </a:r>
            <a:r>
              <a:rPr lang="en-US" altLang="en-US" sz="2000" i="1" u="sng" dirty="0">
                <a:solidFill>
                  <a:srgbClr val="041E42"/>
                </a:solidFill>
                <a:latin typeface="Franklin Gothic Book" panose="020B0503020102020204" pitchFamily="34" charset="0"/>
              </a:rPr>
              <a:t>active</a:t>
            </a:r>
            <a:r>
              <a:rPr lang="en-US" altLang="en-US" sz="2000" dirty="0">
                <a:solidFill>
                  <a:srgbClr val="041E42"/>
                </a:solidFill>
                <a:latin typeface="Franklin Gothic Book" panose="020B0503020102020204" pitchFamily="34" charset="0"/>
              </a:rPr>
              <a:t> employee, the Penn State Health Plan is considered primary</a:t>
            </a:r>
            <a:r>
              <a:rPr lang="en-US" sz="2000" dirty="0">
                <a:solidFill>
                  <a:srgbClr val="041E42"/>
                </a:solidFill>
                <a:latin typeface="Franklin Gothic Book" panose="020B0503020102020204" pitchFamily="34" charset="0"/>
              </a:rPr>
              <a:t> for you and your eligible dependents</a:t>
            </a:r>
          </a:p>
          <a:p>
            <a:pPr>
              <a:buClr>
                <a:srgbClr val="002060"/>
              </a:buClr>
            </a:pPr>
            <a:endParaRPr lang="en-US" sz="1200" dirty="0">
              <a:solidFill>
                <a:srgbClr val="041E42"/>
              </a:solidFill>
              <a:latin typeface="Franklin Gothic Book" panose="020B0503020102020204" pitchFamily="34" charset="0"/>
            </a:endParaRPr>
          </a:p>
          <a:p>
            <a:pPr>
              <a:buClr>
                <a:srgbClr val="002060"/>
              </a:buClr>
            </a:pPr>
            <a:r>
              <a:rPr lang="en-US" sz="2000" dirty="0">
                <a:solidFill>
                  <a:srgbClr val="041E42"/>
                </a:solidFill>
                <a:latin typeface="Franklin Gothic Book" panose="020B0503020102020204" pitchFamily="34" charset="0"/>
              </a:rPr>
              <a:t>Employees need to make the determination if it makes fiscal sense to enroll in Medicare as a secondary insurance.  </a:t>
            </a:r>
            <a:endParaRPr lang="en-US" altLang="en-US" sz="2000" dirty="0">
              <a:solidFill>
                <a:srgbClr val="041E42"/>
              </a:solidFill>
              <a:latin typeface="Franklin Gothic Book" panose="020B0503020102020204" pitchFamily="34" charset="0"/>
            </a:endParaRPr>
          </a:p>
        </p:txBody>
      </p:sp>
      <p:sp>
        <p:nvSpPr>
          <p:cNvPr id="6" name="TextBox 5">
            <a:extLst>
              <a:ext uri="{FF2B5EF4-FFF2-40B4-BE49-F238E27FC236}">
                <a16:creationId xmlns:a16="http://schemas.microsoft.com/office/drawing/2014/main" id="{B8F174B3-E4D0-1864-1AE1-51CB65649541}"/>
              </a:ext>
            </a:extLst>
          </p:cNvPr>
          <p:cNvSpPr txBox="1"/>
          <p:nvPr/>
        </p:nvSpPr>
        <p:spPr>
          <a:xfrm>
            <a:off x="2027815" y="3156701"/>
            <a:ext cx="8898804" cy="3416320"/>
          </a:xfrm>
          <a:prstGeom prst="rect">
            <a:avLst/>
          </a:prstGeom>
          <a:noFill/>
        </p:spPr>
        <p:txBody>
          <a:bodyPr wrap="square">
            <a:spAutoFit/>
          </a:bodyPr>
          <a:lstStyle/>
          <a:p>
            <a:pPr marL="342900" indent="-342900">
              <a:buClr>
                <a:srgbClr val="92D050"/>
              </a:buClr>
              <a:buFont typeface="Arial" panose="020B0604020202020204" pitchFamily="34" charset="0"/>
              <a:buChar char="•"/>
            </a:pPr>
            <a:endParaRPr lang="en-US" sz="2000" dirty="0">
              <a:solidFill>
                <a:srgbClr val="041E42"/>
              </a:solidFill>
              <a:latin typeface="Franklin Gothic Book" panose="020B0503020102020204" pitchFamily="34" charset="0"/>
            </a:endParaRPr>
          </a:p>
          <a:p>
            <a:pPr marL="285750" indent="-285750">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Delay enrolling in Medicare Part A and B until you retire/term active employment</a:t>
            </a:r>
          </a:p>
          <a:p>
            <a:pPr>
              <a:buClr>
                <a:srgbClr val="009CDE"/>
              </a:buClr>
            </a:pPr>
            <a:r>
              <a:rPr lang="en-US" dirty="0">
                <a:solidFill>
                  <a:srgbClr val="041E42"/>
                </a:solidFill>
                <a:latin typeface="Franklin Gothic Book" panose="020B0503020102020204" pitchFamily="34" charset="0"/>
              </a:rPr>
              <a:t>       </a:t>
            </a:r>
            <a:r>
              <a:rPr lang="en-US" sz="1400" dirty="0">
                <a:solidFill>
                  <a:srgbClr val="041E42"/>
                </a:solidFill>
                <a:latin typeface="Franklin Gothic Book" panose="020B0503020102020204" pitchFamily="34" charset="0"/>
              </a:rPr>
              <a:t>Must take this strategy if you are enrolled in the PPO Savings plan with a Health Savings Account</a:t>
            </a:r>
          </a:p>
          <a:p>
            <a:pPr marL="342900" indent="-342900">
              <a:buClr>
                <a:srgbClr val="92D050"/>
              </a:buClr>
              <a:buFont typeface="Arial" panose="020B0604020202020204" pitchFamily="34" charset="0"/>
              <a:buChar char="•"/>
            </a:pPr>
            <a:endParaRPr lang="en-US" dirty="0">
              <a:solidFill>
                <a:srgbClr val="041E42"/>
              </a:solidFill>
              <a:latin typeface="Franklin Gothic Book" panose="020B0503020102020204" pitchFamily="34" charset="0"/>
            </a:endParaRPr>
          </a:p>
          <a:p>
            <a:pPr marL="285750" indent="-285750">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Enroll in Medicare Part A, since it is provided at no cost and delay enrolling in Part B until retirement/ termination of employment.</a:t>
            </a:r>
          </a:p>
          <a:p>
            <a:pPr marL="342900" indent="-342900">
              <a:buClr>
                <a:srgbClr val="92D050"/>
              </a:buClr>
              <a:buFont typeface="Arial" panose="020B0604020202020204" pitchFamily="34" charset="0"/>
              <a:buChar char="•"/>
            </a:pPr>
            <a:endParaRPr lang="en-US" dirty="0">
              <a:solidFill>
                <a:srgbClr val="041E42"/>
              </a:solidFill>
              <a:latin typeface="Franklin Gothic Book" panose="020B0503020102020204" pitchFamily="34" charset="0"/>
            </a:endParaRPr>
          </a:p>
          <a:p>
            <a:pPr marL="285750" indent="-285750">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Enroll in Medicare Part A and B and use it as secondary insurance, </a:t>
            </a:r>
          </a:p>
          <a:p>
            <a:pPr>
              <a:buClr>
                <a:srgbClr val="92D050"/>
              </a:buClr>
            </a:pPr>
            <a:r>
              <a:rPr lang="en-US" dirty="0">
                <a:solidFill>
                  <a:srgbClr val="041E42"/>
                </a:solidFill>
                <a:latin typeface="Franklin Gothic Book" panose="020B0503020102020204" pitchFamily="34" charset="0"/>
              </a:rPr>
              <a:t>        </a:t>
            </a:r>
            <a:r>
              <a:rPr lang="en-US" sz="1400" dirty="0">
                <a:solidFill>
                  <a:srgbClr val="041E42"/>
                </a:solidFill>
                <a:latin typeface="Franklin Gothic Book" panose="020B0503020102020204" pitchFamily="34" charset="0"/>
              </a:rPr>
              <a:t>Since there is a premium associated with Part B and it is secondary coverage, it may not make financial  </a:t>
            </a:r>
          </a:p>
          <a:p>
            <a:pPr>
              <a:buClr>
                <a:srgbClr val="92D050"/>
              </a:buClr>
            </a:pPr>
            <a:r>
              <a:rPr lang="en-US" sz="1400" dirty="0">
                <a:solidFill>
                  <a:srgbClr val="041E42"/>
                </a:solidFill>
                <a:latin typeface="Franklin Gothic Book" panose="020B0503020102020204" pitchFamily="34" charset="0"/>
              </a:rPr>
              <a:t>          sense to pay for Part B. Please contact your local Social Security Office with any questions regarding Part B.</a:t>
            </a:r>
          </a:p>
          <a:p>
            <a:pPr marL="342900" indent="-342900">
              <a:buClr>
                <a:srgbClr val="92D050"/>
              </a:buClr>
              <a:buFont typeface="Arial" panose="020B0604020202020204" pitchFamily="34" charset="0"/>
              <a:buChar char="•"/>
            </a:pPr>
            <a:endParaRPr lang="en-US" dirty="0">
              <a:solidFill>
                <a:srgbClr val="041E42"/>
              </a:solidFill>
              <a:latin typeface="Franklin Gothic Book" panose="020B0503020102020204" pitchFamily="34" charset="0"/>
            </a:endParaRPr>
          </a:p>
          <a:p>
            <a:endParaRPr lang="en-US" sz="2000" dirty="0">
              <a:solidFill>
                <a:srgbClr val="041E42"/>
              </a:solidFill>
              <a:latin typeface="Franklin Gothic Book" panose="020B0503020102020204" pitchFamily="34" charset="0"/>
            </a:endParaRPr>
          </a:p>
        </p:txBody>
      </p:sp>
      <p:sp>
        <p:nvSpPr>
          <p:cNvPr id="2" name="TextBox 1">
            <a:extLst>
              <a:ext uri="{FF2B5EF4-FFF2-40B4-BE49-F238E27FC236}">
                <a16:creationId xmlns:a16="http://schemas.microsoft.com/office/drawing/2014/main" id="{215DEBF2-4103-8CE3-79E0-19E498C0D07A}"/>
              </a:ext>
            </a:extLst>
          </p:cNvPr>
          <p:cNvSpPr txBox="1"/>
          <p:nvPr/>
        </p:nvSpPr>
        <p:spPr>
          <a:xfrm>
            <a:off x="1847313" y="2840651"/>
            <a:ext cx="4368800" cy="461665"/>
          </a:xfrm>
          <a:prstGeom prst="rect">
            <a:avLst/>
          </a:prstGeom>
          <a:noFill/>
        </p:spPr>
        <p:txBody>
          <a:bodyPr wrap="square" rtlCol="0">
            <a:spAutoFit/>
          </a:bodyPr>
          <a:lstStyle/>
          <a:p>
            <a:r>
              <a:rPr lang="en-US" altLang="en-US" sz="2400" dirty="0">
                <a:solidFill>
                  <a:srgbClr val="00A2E2"/>
                </a:solidFill>
                <a:latin typeface="Franklin Gothic Medium" panose="020B0603020102020204" pitchFamily="34" charset="0"/>
              </a:rPr>
              <a:t>Optional Strategies</a:t>
            </a:r>
            <a:endParaRPr lang="en-US" sz="2400" dirty="0">
              <a:solidFill>
                <a:srgbClr val="00A2E2"/>
              </a:solidFill>
              <a:latin typeface="Franklin Gothic Medium" panose="020B0603020102020204" pitchFamily="34" charset="0"/>
            </a:endParaRPr>
          </a:p>
        </p:txBody>
      </p:sp>
      <p:pic>
        <p:nvPicPr>
          <p:cNvPr id="3" name="PreparingForRetirement-Slide12">
            <a:hlinkClick r:id="" action="ppaction://media"/>
            <a:extLst>
              <a:ext uri="{FF2B5EF4-FFF2-40B4-BE49-F238E27FC236}">
                <a16:creationId xmlns:a16="http://schemas.microsoft.com/office/drawing/2014/main" id="{F99C2995-05DD-8244-B549-2CB91474AD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0230" y="5118100"/>
            <a:ext cx="45719" cy="45719"/>
          </a:xfrm>
          <a:prstGeom prst="rect">
            <a:avLst/>
          </a:prstGeom>
        </p:spPr>
      </p:pic>
    </p:spTree>
    <p:extLst>
      <p:ext uri="{BB962C8B-B14F-4D97-AF65-F5344CB8AC3E}">
        <p14:creationId xmlns:p14="http://schemas.microsoft.com/office/powerpoint/2010/main" val="182347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4ED1EB-6618-4EBD-9C73-9F206EAFC0F5}"/>
              </a:ext>
            </a:extLst>
          </p:cNvPr>
          <p:cNvSpPr txBox="1">
            <a:spLocks/>
          </p:cNvSpPr>
          <p:nvPr/>
        </p:nvSpPr>
        <p:spPr>
          <a:xfrm>
            <a:off x="675698" y="1239109"/>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Proxima Nova" panose="02000506030000020004" pitchFamily="50" charset="0"/>
              </a:rPr>
              <a:t>Medicare Eligible </a:t>
            </a:r>
            <a:br>
              <a:rPr lang="en-US" sz="5400" b="1" dirty="0">
                <a:solidFill>
                  <a:schemeClr val="bg1"/>
                </a:solidFill>
                <a:latin typeface="Proxima Nova" panose="02000506030000020004" pitchFamily="50" charset="0"/>
              </a:rPr>
            </a:br>
            <a:r>
              <a:rPr lang="en-US" sz="5400" b="1" dirty="0">
                <a:solidFill>
                  <a:schemeClr val="bg1"/>
                </a:solidFill>
                <a:latin typeface="Proxima Nova" panose="02000506030000020004" pitchFamily="50" charset="0"/>
              </a:rPr>
              <a:t>at Time of Retirement</a:t>
            </a:r>
          </a:p>
        </p:txBody>
      </p:sp>
      <p:pic>
        <p:nvPicPr>
          <p:cNvPr id="2" name="PreparingForRetirement-Slide13">
            <a:hlinkClick r:id="" action="ppaction://media"/>
            <a:extLst>
              <a:ext uri="{FF2B5EF4-FFF2-40B4-BE49-F238E27FC236}">
                <a16:creationId xmlns:a16="http://schemas.microsoft.com/office/drawing/2014/main" id="{5DE86989-8E4F-B956-7C16-AD14974A7E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2253" y="966788"/>
            <a:ext cx="64472" cy="64472"/>
          </a:xfrm>
          <a:prstGeom prst="rect">
            <a:avLst/>
          </a:prstGeom>
        </p:spPr>
      </p:pic>
    </p:spTree>
    <p:extLst>
      <p:ext uri="{BB962C8B-B14F-4D97-AF65-F5344CB8AC3E}">
        <p14:creationId xmlns:p14="http://schemas.microsoft.com/office/powerpoint/2010/main" val="26060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3DFF3B-683D-4B5E-9D33-07737CD39C4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63609-6A26-4368-B38D-D034F7F1689B}" type="slidenum">
              <a:rPr lang="en-US" smtClean="0"/>
              <a:pPr/>
              <a:t>14</a:t>
            </a:fld>
            <a:endParaRPr lang="en-US" dirty="0"/>
          </a:p>
        </p:txBody>
      </p:sp>
      <p:sp>
        <p:nvSpPr>
          <p:cNvPr id="5" name="Rectangle 4">
            <a:extLst>
              <a:ext uri="{FF2B5EF4-FFF2-40B4-BE49-F238E27FC236}">
                <a16:creationId xmlns:a16="http://schemas.microsoft.com/office/drawing/2014/main" id="{449BE267-B7AC-45E7-AF94-A041129A9B1C}"/>
              </a:ext>
            </a:extLst>
          </p:cNvPr>
          <p:cNvSpPr/>
          <p:nvPr/>
        </p:nvSpPr>
        <p:spPr>
          <a:xfrm>
            <a:off x="252831" y="142997"/>
            <a:ext cx="10738741" cy="646331"/>
          </a:xfrm>
          <a:prstGeom prst="rect">
            <a:avLst/>
          </a:prstGeom>
        </p:spPr>
        <p:txBody>
          <a:bodyPr wrap="square">
            <a:spAutoFit/>
          </a:bodyPr>
          <a:lstStyle/>
          <a:p>
            <a:r>
              <a:rPr lang="en-US" sz="3600" dirty="0">
                <a:solidFill>
                  <a:srgbClr val="1E407C"/>
                </a:solidFill>
                <a:latin typeface="Franklin Gothic Medium" panose="020B0603020102020204" pitchFamily="34" charset="0"/>
                <a:ea typeface="+mj-ea"/>
                <a:cs typeface="+mj-cs"/>
              </a:rPr>
              <a:t>Medicare Eligible at Time of Retirement </a:t>
            </a:r>
          </a:p>
        </p:txBody>
      </p:sp>
      <p:graphicFrame>
        <p:nvGraphicFramePr>
          <p:cNvPr id="3" name="Table 5">
            <a:extLst>
              <a:ext uri="{FF2B5EF4-FFF2-40B4-BE49-F238E27FC236}">
                <a16:creationId xmlns:a16="http://schemas.microsoft.com/office/drawing/2014/main" id="{26BF0146-A4E7-DA0B-F0CA-EA37FE537046}"/>
              </a:ext>
            </a:extLst>
          </p:cNvPr>
          <p:cNvGraphicFramePr>
            <a:graphicFrameLocks noGrp="1"/>
          </p:cNvGraphicFramePr>
          <p:nvPr>
            <p:extLst>
              <p:ext uri="{D42A27DB-BD31-4B8C-83A1-F6EECF244321}">
                <p14:modId xmlns:p14="http://schemas.microsoft.com/office/powerpoint/2010/main" val="1029410932"/>
              </p:ext>
            </p:extLst>
          </p:nvPr>
        </p:nvGraphicFramePr>
        <p:xfrm>
          <a:off x="342644" y="881261"/>
          <a:ext cx="11283508" cy="5383156"/>
        </p:xfrm>
        <a:graphic>
          <a:graphicData uri="http://schemas.openxmlformats.org/drawingml/2006/table">
            <a:tbl>
              <a:tblPr firstRow="1" bandRow="1">
                <a:tableStyleId>{F5AB1C69-6EDB-4FF4-983F-18BD219EF322}</a:tableStyleId>
              </a:tblPr>
              <a:tblGrid>
                <a:gridCol w="7187161">
                  <a:extLst>
                    <a:ext uri="{9D8B030D-6E8A-4147-A177-3AD203B41FA5}">
                      <a16:colId xmlns:a16="http://schemas.microsoft.com/office/drawing/2014/main" val="1401798887"/>
                    </a:ext>
                  </a:extLst>
                </a:gridCol>
                <a:gridCol w="2038739">
                  <a:extLst>
                    <a:ext uri="{9D8B030D-6E8A-4147-A177-3AD203B41FA5}">
                      <a16:colId xmlns:a16="http://schemas.microsoft.com/office/drawing/2014/main" val="1015784855"/>
                    </a:ext>
                  </a:extLst>
                </a:gridCol>
                <a:gridCol w="116840">
                  <a:extLst>
                    <a:ext uri="{9D8B030D-6E8A-4147-A177-3AD203B41FA5}">
                      <a16:colId xmlns:a16="http://schemas.microsoft.com/office/drawing/2014/main" val="2203979046"/>
                    </a:ext>
                  </a:extLst>
                </a:gridCol>
                <a:gridCol w="1940768">
                  <a:extLst>
                    <a:ext uri="{9D8B030D-6E8A-4147-A177-3AD203B41FA5}">
                      <a16:colId xmlns:a16="http://schemas.microsoft.com/office/drawing/2014/main" val="513104649"/>
                    </a:ext>
                  </a:extLst>
                </a:gridCol>
              </a:tblGrid>
              <a:tr h="502678">
                <a:tc rowSpan="2">
                  <a:txBody>
                    <a:bodyPr/>
                    <a:lstStyle/>
                    <a:p>
                      <a:pPr algn="ctr"/>
                      <a:r>
                        <a:rPr lang="en-US" b="0" dirty="0">
                          <a:latin typeface="Franklin Gothic Medium" panose="020B0603020102020204" pitchFamily="34" charset="0"/>
                        </a:rPr>
                        <a:t>Highmark Freedom Blue</a:t>
                      </a:r>
                    </a:p>
                  </a:txBody>
                  <a:tcPr anchor="ctr">
                    <a:solidFill>
                      <a:srgbClr val="00A2E2"/>
                    </a:solidFill>
                  </a:tcPr>
                </a:tc>
                <a:tc gridSpan="3">
                  <a:txBody>
                    <a:bodyPr/>
                    <a:lstStyle/>
                    <a:p>
                      <a:pPr algn="ctr"/>
                      <a:r>
                        <a:rPr lang="en-US" b="0" dirty="0">
                          <a:latin typeface="Franklin Gothic Medium" panose="020B0603020102020204" pitchFamily="34" charset="0"/>
                        </a:rPr>
                        <a:t>Key Benefits</a:t>
                      </a:r>
                    </a:p>
                  </a:txBody>
                  <a:tcPr anchor="ctr">
                    <a:solidFill>
                      <a:srgbClr val="00A2E2"/>
                    </a:solidFill>
                  </a:tcPr>
                </a:tc>
                <a:tc hMerge="1">
                  <a:txBody>
                    <a:bodyPr/>
                    <a:lstStyle/>
                    <a:p>
                      <a:endParaRPr lang="en-US"/>
                    </a:p>
                  </a:txBody>
                  <a:tcPr/>
                </a:tc>
                <a:tc hMerge="1">
                  <a:txBody>
                    <a:bodyPr/>
                    <a:lstStyle/>
                    <a:p>
                      <a:pPr algn="ctr"/>
                      <a:endParaRPr lang="en-US" b="0" dirty="0">
                        <a:latin typeface="Franklin Gothic Medium" panose="020B0603020102020204" pitchFamily="34" charset="0"/>
                      </a:endParaRPr>
                    </a:p>
                  </a:txBody>
                  <a:tcPr anchor="ctr">
                    <a:solidFill>
                      <a:srgbClr val="00A2E2"/>
                    </a:solidFill>
                  </a:tcPr>
                </a:tc>
                <a:extLst>
                  <a:ext uri="{0D108BD9-81ED-4DB2-BD59-A6C34878D82A}">
                    <a16:rowId xmlns:a16="http://schemas.microsoft.com/office/drawing/2014/main" val="3606035160"/>
                  </a:ext>
                </a:extLst>
              </a:tr>
              <a:tr h="0">
                <a:tc vMerge="1">
                  <a:txBody>
                    <a:bodyPr/>
                    <a:lstStyle/>
                    <a:p>
                      <a:endParaRPr lang="en-US" dirty="0"/>
                    </a:p>
                  </a:txBody>
                  <a:tcPr/>
                </a:tc>
                <a:tc gridSpan="2">
                  <a:txBody>
                    <a:bodyPr/>
                    <a:lstStyle/>
                    <a:p>
                      <a:pPr algn="ctr"/>
                      <a:r>
                        <a:rPr lang="en-US" sz="1200" dirty="0">
                          <a:solidFill>
                            <a:schemeClr val="bg1"/>
                          </a:solidFill>
                          <a:latin typeface="Franklin Gothic Medium" panose="020B0603020102020204" pitchFamily="34" charset="0"/>
                        </a:rPr>
                        <a:t>In Network</a:t>
                      </a:r>
                    </a:p>
                  </a:txBody>
                  <a:tcPr>
                    <a:solidFill>
                      <a:srgbClr val="00A2E2"/>
                    </a:solidFill>
                  </a:tcPr>
                </a:tc>
                <a:tc hMerge="1">
                  <a:txBody>
                    <a:bodyPr/>
                    <a:lstStyle/>
                    <a:p>
                      <a:endParaRPr lang="en-US"/>
                    </a:p>
                  </a:txBody>
                  <a:tcPr/>
                </a:tc>
                <a:tc>
                  <a:txBody>
                    <a:bodyPr/>
                    <a:lstStyle/>
                    <a:p>
                      <a:pPr algn="ctr"/>
                      <a:r>
                        <a:rPr lang="en-US" sz="1200" dirty="0">
                          <a:solidFill>
                            <a:schemeClr val="bg1"/>
                          </a:solidFill>
                          <a:latin typeface="Franklin Gothic Medium" panose="020B0603020102020204" pitchFamily="34" charset="0"/>
                        </a:rPr>
                        <a:t>Out of Network</a:t>
                      </a:r>
                    </a:p>
                  </a:txBody>
                  <a:tcPr>
                    <a:solidFill>
                      <a:srgbClr val="00A2E2"/>
                    </a:solidFill>
                  </a:tcPr>
                </a:tc>
                <a:extLst>
                  <a:ext uri="{0D108BD9-81ED-4DB2-BD59-A6C34878D82A}">
                    <a16:rowId xmlns:a16="http://schemas.microsoft.com/office/drawing/2014/main" val="1986674080"/>
                  </a:ext>
                </a:extLst>
              </a:tr>
              <a:tr h="273871">
                <a:tc>
                  <a:txBody>
                    <a:bodyPr/>
                    <a:lstStyle/>
                    <a:p>
                      <a:r>
                        <a:rPr lang="en-US" sz="1400" dirty="0"/>
                        <a:t>Deductible</a:t>
                      </a:r>
                    </a:p>
                  </a:txBody>
                  <a:tcPr anchor="ctr"/>
                </a:tc>
                <a:tc gridSpan="3">
                  <a:txBody>
                    <a:bodyPr/>
                    <a:lstStyle/>
                    <a:p>
                      <a:pPr algn="ctr"/>
                      <a:r>
                        <a:rPr lang="en-US" sz="1400" dirty="0"/>
                        <a:t>$0</a:t>
                      </a:r>
                    </a:p>
                  </a:txBody>
                  <a:tcPr anchor="ctr"/>
                </a:tc>
                <a:tc hMerge="1">
                  <a:txBody>
                    <a:bodyPr/>
                    <a:lstStyle/>
                    <a:p>
                      <a:endParaRPr lang="en-US"/>
                    </a:p>
                  </a:txBody>
                  <a:tcPr/>
                </a:tc>
                <a:tc hMerge="1">
                  <a:txBody>
                    <a:bodyPr/>
                    <a:lstStyle/>
                    <a:p>
                      <a:pPr algn="ctr"/>
                      <a:endParaRPr lang="en-US" sz="1400" dirty="0"/>
                    </a:p>
                  </a:txBody>
                  <a:tcPr anchor="ctr"/>
                </a:tc>
                <a:extLst>
                  <a:ext uri="{0D108BD9-81ED-4DB2-BD59-A6C34878D82A}">
                    <a16:rowId xmlns:a16="http://schemas.microsoft.com/office/drawing/2014/main" val="630659112"/>
                  </a:ext>
                </a:extLst>
              </a:tr>
              <a:tr h="370840">
                <a:tc>
                  <a:txBody>
                    <a:bodyPr/>
                    <a:lstStyle/>
                    <a:p>
                      <a:r>
                        <a:rPr lang="en-US" sz="1400" dirty="0"/>
                        <a:t>In-Network Member Out-of-Pocket Maximum</a:t>
                      </a:r>
                    </a:p>
                    <a:p>
                      <a:r>
                        <a:rPr lang="en-US" sz="1400" dirty="0"/>
                        <a:t>(for Medicare-covered services, not including Part D drugs)</a:t>
                      </a:r>
                    </a:p>
                  </a:txBody>
                  <a:tcPr anchor="ctr"/>
                </a:tc>
                <a:tc gridSpan="2">
                  <a:txBody>
                    <a:bodyPr/>
                    <a:lstStyle/>
                    <a:p>
                      <a:pPr algn="ctr"/>
                      <a:r>
                        <a:rPr lang="en-US" sz="1400" dirty="0"/>
                        <a:t>$500</a:t>
                      </a:r>
                    </a:p>
                  </a:txBody>
                  <a:tcPr anchor="ctr"/>
                </a:tc>
                <a:tc hMerge="1">
                  <a:txBody>
                    <a:bodyPr/>
                    <a:lstStyle/>
                    <a:p>
                      <a:endParaRPr lang="en-US"/>
                    </a:p>
                  </a:txBody>
                  <a:tcPr/>
                </a:tc>
                <a:tc>
                  <a:txBody>
                    <a:bodyPr/>
                    <a:lstStyle/>
                    <a:p>
                      <a:pPr algn="ctr"/>
                      <a:r>
                        <a:rPr lang="en-US" sz="1400" dirty="0"/>
                        <a:t>N/A</a:t>
                      </a:r>
                    </a:p>
                  </a:txBody>
                  <a:tcPr anchor="ctr"/>
                </a:tc>
                <a:extLst>
                  <a:ext uri="{0D108BD9-81ED-4DB2-BD59-A6C34878D82A}">
                    <a16:rowId xmlns:a16="http://schemas.microsoft.com/office/drawing/2014/main" val="2069941200"/>
                  </a:ext>
                </a:extLst>
              </a:tr>
              <a:tr h="370840">
                <a:tc>
                  <a:txBody>
                    <a:bodyPr/>
                    <a:lstStyle/>
                    <a:p>
                      <a:r>
                        <a:rPr lang="en-US" sz="1400" dirty="0"/>
                        <a:t>Combined In and Out-of-Network Member Out-of-Pocket Maximum</a:t>
                      </a:r>
                    </a:p>
                    <a:p>
                      <a:r>
                        <a:rPr lang="en-US" sz="1400" dirty="0"/>
                        <a:t>(for Medicare-covered services, not including Part D drugs)</a:t>
                      </a:r>
                    </a:p>
                  </a:txBody>
                  <a:tcPr anchor="ctr"/>
                </a:tc>
                <a:tc gridSpan="3">
                  <a:txBody>
                    <a:bodyPr/>
                    <a:lstStyle/>
                    <a:p>
                      <a:pPr algn="ctr"/>
                      <a:r>
                        <a:rPr lang="en-US" sz="1400" dirty="0"/>
                        <a:t>$750</a:t>
                      </a:r>
                    </a:p>
                  </a:txBody>
                  <a:tcPr anchor="ctr"/>
                </a:tc>
                <a:tc hMerge="1">
                  <a:txBody>
                    <a:bodyPr/>
                    <a:lstStyle/>
                    <a:p>
                      <a:endParaRPr lang="en-US"/>
                    </a:p>
                  </a:txBody>
                  <a:tcPr/>
                </a:tc>
                <a:tc hMerge="1">
                  <a:txBody>
                    <a:bodyPr/>
                    <a:lstStyle/>
                    <a:p>
                      <a:pPr algn="ctr"/>
                      <a:endParaRPr lang="en-US" sz="1400" dirty="0"/>
                    </a:p>
                  </a:txBody>
                  <a:tcPr anchor="ctr"/>
                </a:tc>
                <a:extLst>
                  <a:ext uri="{0D108BD9-81ED-4DB2-BD59-A6C34878D82A}">
                    <a16:rowId xmlns:a16="http://schemas.microsoft.com/office/drawing/2014/main" val="833492952"/>
                  </a:ext>
                </a:extLst>
              </a:tr>
              <a:tr h="229706">
                <a:tc>
                  <a:txBody>
                    <a:bodyPr/>
                    <a:lstStyle/>
                    <a:p>
                      <a:r>
                        <a:rPr lang="en-US" sz="1400" dirty="0"/>
                        <a:t>Annual Physical Exam</a:t>
                      </a:r>
                    </a:p>
                  </a:txBody>
                  <a:tcPr anchor="ctr"/>
                </a:tc>
                <a:tc gridSpan="3">
                  <a:txBody>
                    <a:bodyPr/>
                    <a:lstStyle/>
                    <a:p>
                      <a:pPr algn="ctr"/>
                      <a:r>
                        <a:rPr lang="en-US" sz="1400" dirty="0"/>
                        <a:t>Covered in Full</a:t>
                      </a:r>
                    </a:p>
                  </a:txBody>
                  <a:tcPr anchor="ctr"/>
                </a:tc>
                <a:tc hMerge="1">
                  <a:txBody>
                    <a:bodyPr/>
                    <a:lstStyle/>
                    <a:p>
                      <a:endParaRPr lang="en-US"/>
                    </a:p>
                  </a:txBody>
                  <a:tcPr/>
                </a:tc>
                <a:tc hMerge="1">
                  <a:txBody>
                    <a:bodyPr/>
                    <a:lstStyle/>
                    <a:p>
                      <a:pPr algn="ctr"/>
                      <a:endParaRPr lang="en-US" sz="1400" dirty="0"/>
                    </a:p>
                  </a:txBody>
                  <a:tcPr anchor="ctr"/>
                </a:tc>
                <a:extLst>
                  <a:ext uri="{0D108BD9-81ED-4DB2-BD59-A6C34878D82A}">
                    <a16:rowId xmlns:a16="http://schemas.microsoft.com/office/drawing/2014/main" val="4271622309"/>
                  </a:ext>
                </a:extLst>
              </a:tr>
              <a:tr h="370840">
                <a:tc>
                  <a:txBody>
                    <a:bodyPr/>
                    <a:lstStyle/>
                    <a:p>
                      <a:r>
                        <a:rPr lang="en-US" sz="1400" dirty="0"/>
                        <a:t>Screenings + Exams (Preventative PAP/Pelvic, Mammograms, Colorectal, Prostate + Bone Mass Measurement)</a:t>
                      </a:r>
                    </a:p>
                  </a:txBody>
                  <a:tcPr/>
                </a:tc>
                <a:tc gridSpan="3">
                  <a:txBody>
                    <a:bodyPr/>
                    <a:lstStyle/>
                    <a:p>
                      <a:pPr algn="ctr"/>
                      <a:r>
                        <a:rPr lang="en-US" sz="1400" dirty="0"/>
                        <a:t>Covered in Full</a:t>
                      </a:r>
                    </a:p>
                  </a:txBody>
                  <a:tcPr anchor="ctr"/>
                </a:tc>
                <a:tc hMerge="1">
                  <a:txBody>
                    <a:bodyPr/>
                    <a:lstStyle/>
                    <a:p>
                      <a:endParaRPr lang="en-US"/>
                    </a:p>
                  </a:txBody>
                  <a:tcPr/>
                </a:tc>
                <a:tc hMerge="1">
                  <a:txBody>
                    <a:bodyPr/>
                    <a:lstStyle/>
                    <a:p>
                      <a:pPr algn="ctr"/>
                      <a:endParaRPr lang="en-US" sz="1400" dirty="0"/>
                    </a:p>
                  </a:txBody>
                  <a:tcPr anchor="ctr"/>
                </a:tc>
                <a:extLst>
                  <a:ext uri="{0D108BD9-81ED-4DB2-BD59-A6C34878D82A}">
                    <a16:rowId xmlns:a16="http://schemas.microsoft.com/office/drawing/2014/main" val="2615331450"/>
                  </a:ext>
                </a:extLst>
              </a:tr>
              <a:tr h="169790">
                <a:tc>
                  <a:txBody>
                    <a:bodyPr/>
                    <a:lstStyle/>
                    <a:p>
                      <a:r>
                        <a:rPr lang="en-US" sz="1400" dirty="0"/>
                        <a:t>Doctor’s Office Visit</a:t>
                      </a:r>
                    </a:p>
                  </a:txBody>
                  <a:tcPr anchor="ctr"/>
                </a:tc>
                <a:tc gridSpan="2">
                  <a:txBody>
                    <a:bodyPr/>
                    <a:lstStyle/>
                    <a:p>
                      <a:pPr algn="ctr"/>
                      <a:r>
                        <a:rPr lang="en-US" sz="1400" dirty="0"/>
                        <a:t>$10 copay</a:t>
                      </a:r>
                    </a:p>
                  </a:txBody>
                  <a:tcPr anchor="ctr"/>
                </a:tc>
                <a:tc hMerge="1">
                  <a:txBody>
                    <a:bodyPr/>
                    <a:lstStyle/>
                    <a:p>
                      <a:endParaRPr lang="en-US"/>
                    </a:p>
                  </a:txBody>
                  <a:tcPr/>
                </a:tc>
                <a:tc>
                  <a:txBody>
                    <a:bodyPr/>
                    <a:lstStyle/>
                    <a:p>
                      <a:pPr algn="ctr"/>
                      <a:r>
                        <a:rPr lang="en-US" sz="1400"/>
                        <a:t>$10 copay</a:t>
                      </a:r>
                      <a:endParaRPr lang="en-US" sz="1400" dirty="0"/>
                    </a:p>
                  </a:txBody>
                  <a:tcPr anchor="ctr"/>
                </a:tc>
                <a:extLst>
                  <a:ext uri="{0D108BD9-81ED-4DB2-BD59-A6C34878D82A}">
                    <a16:rowId xmlns:a16="http://schemas.microsoft.com/office/drawing/2014/main" val="2954497832"/>
                  </a:ext>
                </a:extLst>
              </a:tr>
              <a:tr h="274811">
                <a:tc>
                  <a:txBody>
                    <a:bodyPr/>
                    <a:lstStyle/>
                    <a:p>
                      <a:r>
                        <a:rPr lang="en-US" sz="1400" dirty="0"/>
                        <a:t>Specialist Office Visit </a:t>
                      </a:r>
                    </a:p>
                  </a:txBody>
                  <a:tcPr anchor="ctr"/>
                </a:tc>
                <a:tc gridSpan="2">
                  <a:txBody>
                    <a:bodyPr/>
                    <a:lstStyle/>
                    <a:p>
                      <a:pPr algn="ctr"/>
                      <a:r>
                        <a:rPr lang="en-US" sz="1400" dirty="0"/>
                        <a:t>$20 copay</a:t>
                      </a:r>
                    </a:p>
                  </a:txBody>
                  <a:tcPr anchor="ctr"/>
                </a:tc>
                <a:tc hMerge="1">
                  <a:txBody>
                    <a:bodyPr/>
                    <a:lstStyle/>
                    <a:p>
                      <a:endParaRPr lang="en-US"/>
                    </a:p>
                  </a:txBody>
                  <a:tcPr/>
                </a:tc>
                <a:tc>
                  <a:txBody>
                    <a:bodyPr/>
                    <a:lstStyle/>
                    <a:p>
                      <a:pPr algn="ctr"/>
                      <a:r>
                        <a:rPr lang="en-US" sz="1400"/>
                        <a:t>$20 copay</a:t>
                      </a:r>
                      <a:endParaRPr lang="en-US" sz="1400" dirty="0"/>
                    </a:p>
                  </a:txBody>
                  <a:tcPr anchor="ctr"/>
                </a:tc>
                <a:extLst>
                  <a:ext uri="{0D108BD9-81ED-4DB2-BD59-A6C34878D82A}">
                    <a16:rowId xmlns:a16="http://schemas.microsoft.com/office/drawing/2014/main" val="3440156043"/>
                  </a:ext>
                </a:extLst>
              </a:tr>
              <a:tr h="211881">
                <a:tc>
                  <a:txBody>
                    <a:bodyPr/>
                    <a:lstStyle/>
                    <a:p>
                      <a:r>
                        <a:rPr lang="en-US" sz="1400" dirty="0"/>
                        <a:t>Advanced Imaging (Examples: CT Scans, MRI)</a:t>
                      </a:r>
                    </a:p>
                  </a:txBody>
                  <a:tcPr anchor="ctr"/>
                </a:tc>
                <a:tc gridSpan="2">
                  <a:txBody>
                    <a:bodyPr/>
                    <a:lstStyle/>
                    <a:p>
                      <a:pPr algn="ctr"/>
                      <a:r>
                        <a:rPr lang="en-US" sz="1400" dirty="0"/>
                        <a:t>0% coinsurance</a:t>
                      </a:r>
                    </a:p>
                  </a:txBody>
                  <a:tcPr anchor="ctr"/>
                </a:tc>
                <a:tc hMerge="1">
                  <a:txBody>
                    <a:bodyPr/>
                    <a:lstStyle/>
                    <a:p>
                      <a:endParaRPr lang="en-US"/>
                    </a:p>
                  </a:txBody>
                  <a:tcPr/>
                </a:tc>
                <a:tc>
                  <a:txBody>
                    <a:bodyPr/>
                    <a:lstStyle/>
                    <a:p>
                      <a:pPr algn="ctr"/>
                      <a:r>
                        <a:rPr lang="en-US" sz="1400" dirty="0"/>
                        <a:t>0% coinsurance</a:t>
                      </a:r>
                    </a:p>
                  </a:txBody>
                  <a:tcPr anchor="ctr"/>
                </a:tc>
                <a:extLst>
                  <a:ext uri="{0D108BD9-81ED-4DB2-BD59-A6C34878D82A}">
                    <a16:rowId xmlns:a16="http://schemas.microsoft.com/office/drawing/2014/main" val="643445993"/>
                  </a:ext>
                </a:extLst>
              </a:tr>
              <a:tr h="244435">
                <a:tc>
                  <a:txBody>
                    <a:bodyPr/>
                    <a:lstStyle/>
                    <a:p>
                      <a:pPr algn="l"/>
                      <a:r>
                        <a:rPr lang="en-US" sz="1400" dirty="0"/>
                        <a:t>Standard Imaging (Examples: X-ray, Mammogram)</a:t>
                      </a:r>
                    </a:p>
                  </a:txBody>
                  <a:tcPr anchor="ctr"/>
                </a:tc>
                <a:tc gridSpan="2">
                  <a:txBody>
                    <a:bodyPr/>
                    <a:lstStyle/>
                    <a:p>
                      <a:pPr algn="ctr"/>
                      <a:r>
                        <a:rPr lang="en-US" sz="1400" dirty="0"/>
                        <a:t>0% coinsurance</a:t>
                      </a:r>
                    </a:p>
                  </a:txBody>
                  <a:tcPr anchor="ctr"/>
                </a:tc>
                <a:tc hMerge="1">
                  <a:txBody>
                    <a:bodyPr/>
                    <a:lstStyle/>
                    <a:p>
                      <a:endParaRPr lang="en-US"/>
                    </a:p>
                  </a:txBody>
                  <a:tcPr/>
                </a:tc>
                <a:tc>
                  <a:txBody>
                    <a:bodyPr/>
                    <a:lstStyle/>
                    <a:p>
                      <a:pPr algn="ctr"/>
                      <a:r>
                        <a:rPr lang="en-US" sz="1400" dirty="0"/>
                        <a:t>0% coinsurance</a:t>
                      </a:r>
                    </a:p>
                  </a:txBody>
                  <a:tcPr anchor="ctr"/>
                </a:tc>
                <a:extLst>
                  <a:ext uri="{0D108BD9-81ED-4DB2-BD59-A6C34878D82A}">
                    <a16:rowId xmlns:a16="http://schemas.microsoft.com/office/drawing/2014/main" val="361896043"/>
                  </a:ext>
                </a:extLst>
              </a:tr>
              <a:tr h="274811">
                <a:tc>
                  <a:txBody>
                    <a:bodyPr/>
                    <a:lstStyle/>
                    <a:p>
                      <a:pPr algn="l"/>
                      <a:r>
                        <a:rPr lang="en-US" sz="1400" dirty="0"/>
                        <a:t>Emergency Room Services (Worldwide Coverage)</a:t>
                      </a:r>
                    </a:p>
                  </a:txBody>
                  <a:tcPr anchor="ctr"/>
                </a:tc>
                <a:tc gridSpan="3">
                  <a:txBody>
                    <a:bodyPr/>
                    <a:lstStyle/>
                    <a:p>
                      <a:pPr algn="ctr"/>
                      <a:r>
                        <a:rPr lang="en-US" sz="1400" dirty="0"/>
                        <a:t>$65 copay</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9282531"/>
                  </a:ext>
                </a:extLst>
              </a:tr>
              <a:tr h="306639">
                <a:tc>
                  <a:txBody>
                    <a:bodyPr/>
                    <a:lstStyle/>
                    <a:p>
                      <a:r>
                        <a:rPr lang="en-US" sz="1400" dirty="0"/>
                        <a:t>Urgently Needed Care</a:t>
                      </a:r>
                    </a:p>
                  </a:txBody>
                  <a:tcPr/>
                </a:tc>
                <a:tc gridSpan="3">
                  <a:txBody>
                    <a:bodyPr/>
                    <a:lstStyle/>
                    <a:p>
                      <a:pPr algn="ctr"/>
                      <a:r>
                        <a:rPr lang="en-US" sz="1400" dirty="0"/>
                        <a:t>$40 copay</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0148109"/>
                  </a:ext>
                </a:extLst>
              </a:tr>
              <a:tr h="298579">
                <a:tc>
                  <a:txBody>
                    <a:bodyPr/>
                    <a:lstStyle/>
                    <a:p>
                      <a:r>
                        <a:rPr lang="en-US" sz="1400" dirty="0"/>
                        <a:t>Inpatient Hospital or Long-Term Acute Care Facility Stay</a:t>
                      </a:r>
                    </a:p>
                  </a:txBody>
                  <a:tcPr/>
                </a:tc>
                <a:tc>
                  <a:txBody>
                    <a:bodyPr/>
                    <a:lstStyle/>
                    <a:p>
                      <a:pPr algn="ctr"/>
                      <a:r>
                        <a:rPr lang="en-US" sz="1400" dirty="0"/>
                        <a:t>0% coinsurance</a:t>
                      </a:r>
                    </a:p>
                  </a:txBody>
                  <a:tcPr anchor="ctr"/>
                </a:tc>
                <a:tc gridSpan="2">
                  <a:txBody>
                    <a:bodyPr/>
                    <a:lstStyle/>
                    <a:p>
                      <a:pPr algn="ctr"/>
                      <a:r>
                        <a:rPr lang="en-US" sz="1400" dirty="0"/>
                        <a:t>0% coinsurance</a:t>
                      </a:r>
                    </a:p>
                  </a:txBody>
                  <a:tcPr anchor="ctr"/>
                </a:tc>
                <a:tc hMerge="1">
                  <a:txBody>
                    <a:bodyPr/>
                    <a:lstStyle/>
                    <a:p>
                      <a:endParaRPr lang="en-US"/>
                    </a:p>
                  </a:txBody>
                  <a:tcPr/>
                </a:tc>
                <a:extLst>
                  <a:ext uri="{0D108BD9-81ED-4DB2-BD59-A6C34878D82A}">
                    <a16:rowId xmlns:a16="http://schemas.microsoft.com/office/drawing/2014/main" val="3737697408"/>
                  </a:ext>
                </a:extLst>
              </a:tr>
              <a:tr h="306639">
                <a:tc>
                  <a:txBody>
                    <a:bodyPr/>
                    <a:lstStyle/>
                    <a:p>
                      <a:r>
                        <a:rPr lang="en-US" sz="1400" dirty="0"/>
                        <a:t>Ambulance (Emergent Services per one-way trip)</a:t>
                      </a:r>
                    </a:p>
                  </a:txBody>
                  <a:tcPr/>
                </a:tc>
                <a:tc gridSpan="3">
                  <a:txBody>
                    <a:bodyPr/>
                    <a:lstStyle/>
                    <a:p>
                      <a:pPr algn="ctr"/>
                      <a:r>
                        <a:rPr lang="en-US" sz="1400" dirty="0"/>
                        <a:t>$100 copay</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9341139"/>
                  </a:ext>
                </a:extLst>
              </a:tr>
            </a:tbl>
          </a:graphicData>
        </a:graphic>
      </p:graphicFrame>
      <p:pic>
        <p:nvPicPr>
          <p:cNvPr id="7" name="PreparingForRetirement-Slide14">
            <a:hlinkClick r:id="" action="ppaction://media"/>
            <a:extLst>
              <a:ext uri="{FF2B5EF4-FFF2-40B4-BE49-F238E27FC236}">
                <a16:creationId xmlns:a16="http://schemas.microsoft.com/office/drawing/2014/main" id="{069A7D19-800F-354E-F894-911726E31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6093" y="500063"/>
            <a:ext cx="93520" cy="93520"/>
          </a:xfrm>
          <a:prstGeom prst="rect">
            <a:avLst/>
          </a:prstGeom>
        </p:spPr>
      </p:pic>
    </p:spTree>
    <p:extLst>
      <p:ext uri="{BB962C8B-B14F-4D97-AF65-F5344CB8AC3E}">
        <p14:creationId xmlns:p14="http://schemas.microsoft.com/office/powerpoint/2010/main" val="224939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838098-B3CE-48EB-F934-A9618057BC72}"/>
              </a:ext>
            </a:extLst>
          </p:cNvPr>
          <p:cNvSpPr/>
          <p:nvPr/>
        </p:nvSpPr>
        <p:spPr>
          <a:xfrm>
            <a:off x="1593711" y="99454"/>
            <a:ext cx="10738741" cy="707886"/>
          </a:xfrm>
          <a:prstGeom prst="rect">
            <a:avLst/>
          </a:prstGeom>
        </p:spPr>
        <p:txBody>
          <a:bodyPr wrap="square">
            <a:spAutoFit/>
          </a:bodyPr>
          <a:lstStyle/>
          <a:p>
            <a:r>
              <a:rPr lang="en-US" sz="4000" dirty="0">
                <a:solidFill>
                  <a:srgbClr val="041E42"/>
                </a:solidFill>
                <a:latin typeface="Franklin Gothic Medium" panose="020B0603020102020204" pitchFamily="34" charset="0"/>
                <a:ea typeface="+mj-ea"/>
                <a:cs typeface="+mj-cs"/>
              </a:rPr>
              <a:t>Medicare Eligible at Time of Retirement </a:t>
            </a:r>
          </a:p>
        </p:txBody>
      </p:sp>
      <p:grpSp>
        <p:nvGrpSpPr>
          <p:cNvPr id="6" name="Graphic 4" descr="Daily calendar">
            <a:extLst>
              <a:ext uri="{FF2B5EF4-FFF2-40B4-BE49-F238E27FC236}">
                <a16:creationId xmlns:a16="http://schemas.microsoft.com/office/drawing/2014/main" id="{5544F7C7-0BD6-27F2-DED8-FA742D55EFD9}"/>
              </a:ext>
            </a:extLst>
          </p:cNvPr>
          <p:cNvGrpSpPr/>
          <p:nvPr/>
        </p:nvGrpSpPr>
        <p:grpSpPr>
          <a:xfrm>
            <a:off x="1791992" y="892371"/>
            <a:ext cx="464578" cy="464578"/>
            <a:chOff x="2051484" y="1003582"/>
            <a:chExt cx="464578" cy="464578"/>
          </a:xfrm>
          <a:solidFill>
            <a:srgbClr val="00A2E2"/>
          </a:solidFill>
        </p:grpSpPr>
        <p:sp>
          <p:nvSpPr>
            <p:cNvPr id="7" name="Freeform: Shape 6">
              <a:extLst>
                <a:ext uri="{FF2B5EF4-FFF2-40B4-BE49-F238E27FC236}">
                  <a16:creationId xmlns:a16="http://schemas.microsoft.com/office/drawing/2014/main" id="{1E005460-D399-228F-C4FB-C3800D2EA149}"/>
                </a:ext>
              </a:extLst>
            </p:cNvPr>
            <p:cNvSpPr/>
            <p:nvPr/>
          </p:nvSpPr>
          <p:spPr>
            <a:xfrm>
              <a:off x="2133468" y="1003582"/>
              <a:ext cx="40992" cy="81984"/>
            </a:xfrm>
            <a:custGeom>
              <a:avLst/>
              <a:gdLst>
                <a:gd name="connsiteX0" fmla="*/ 20496 w 40992"/>
                <a:gd name="connsiteY0" fmla="*/ 81984 h 81984"/>
                <a:gd name="connsiteX1" fmla="*/ 40992 w 40992"/>
                <a:gd name="connsiteY1" fmla="*/ 61488 h 81984"/>
                <a:gd name="connsiteX2" fmla="*/ 40992 w 40992"/>
                <a:gd name="connsiteY2" fmla="*/ 20496 h 81984"/>
                <a:gd name="connsiteX3" fmla="*/ 20496 w 40992"/>
                <a:gd name="connsiteY3" fmla="*/ 0 h 81984"/>
                <a:gd name="connsiteX4" fmla="*/ 0 w 40992"/>
                <a:gd name="connsiteY4" fmla="*/ 20496 h 81984"/>
                <a:gd name="connsiteX5" fmla="*/ 0 w 40992"/>
                <a:gd name="connsiteY5" fmla="*/ 61488 h 81984"/>
                <a:gd name="connsiteX6" fmla="*/ 20496 w 40992"/>
                <a:gd name="connsiteY6" fmla="*/ 81984 h 8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92" h="81984">
                  <a:moveTo>
                    <a:pt x="20496" y="81984"/>
                  </a:moveTo>
                  <a:cubicBezTo>
                    <a:pt x="32111" y="81984"/>
                    <a:pt x="40992" y="73103"/>
                    <a:pt x="40992" y="61488"/>
                  </a:cubicBezTo>
                  <a:lnTo>
                    <a:pt x="40992" y="20496"/>
                  </a:lnTo>
                  <a:cubicBezTo>
                    <a:pt x="40992" y="8882"/>
                    <a:pt x="32111" y="0"/>
                    <a:pt x="20496" y="0"/>
                  </a:cubicBezTo>
                  <a:cubicBezTo>
                    <a:pt x="8882" y="0"/>
                    <a:pt x="0" y="8882"/>
                    <a:pt x="0" y="20496"/>
                  </a:cubicBezTo>
                  <a:lnTo>
                    <a:pt x="0" y="61488"/>
                  </a:lnTo>
                  <a:cubicBezTo>
                    <a:pt x="0" y="73103"/>
                    <a:pt x="8882" y="81984"/>
                    <a:pt x="20496" y="81984"/>
                  </a:cubicBezTo>
                  <a:close/>
                </a:path>
              </a:pathLst>
            </a:custGeom>
            <a:grpFill/>
            <a:ln w="6747"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6133902-F4F6-3812-CAA3-31D71E32EC43}"/>
                </a:ext>
              </a:extLst>
            </p:cNvPr>
            <p:cNvSpPr/>
            <p:nvPr/>
          </p:nvSpPr>
          <p:spPr>
            <a:xfrm>
              <a:off x="2051484" y="1167551"/>
              <a:ext cx="464578" cy="300609"/>
            </a:xfrm>
            <a:custGeom>
              <a:avLst/>
              <a:gdLst>
                <a:gd name="connsiteX0" fmla="*/ 40992 w 464578"/>
                <a:gd name="connsiteY0" fmla="*/ 204961 h 300609"/>
                <a:gd name="connsiteX1" fmla="*/ 150305 w 464578"/>
                <a:gd name="connsiteY1" fmla="*/ 204961 h 300609"/>
                <a:gd name="connsiteX2" fmla="*/ 150305 w 464578"/>
                <a:gd name="connsiteY2" fmla="*/ 259617 h 300609"/>
                <a:gd name="connsiteX3" fmla="*/ 40992 w 464578"/>
                <a:gd name="connsiteY3" fmla="*/ 259617 h 300609"/>
                <a:gd name="connsiteX4" fmla="*/ 40992 w 464578"/>
                <a:gd name="connsiteY4" fmla="*/ 204961 h 300609"/>
                <a:gd name="connsiteX5" fmla="*/ 40992 w 464578"/>
                <a:gd name="connsiteY5" fmla="*/ 122977 h 300609"/>
                <a:gd name="connsiteX6" fmla="*/ 150305 w 464578"/>
                <a:gd name="connsiteY6" fmla="*/ 122977 h 300609"/>
                <a:gd name="connsiteX7" fmla="*/ 150305 w 464578"/>
                <a:gd name="connsiteY7" fmla="*/ 177633 h 300609"/>
                <a:gd name="connsiteX8" fmla="*/ 40992 w 464578"/>
                <a:gd name="connsiteY8" fmla="*/ 177633 h 300609"/>
                <a:gd name="connsiteX9" fmla="*/ 40992 w 464578"/>
                <a:gd name="connsiteY9" fmla="*/ 122977 h 300609"/>
                <a:gd name="connsiteX10" fmla="*/ 40992 w 464578"/>
                <a:gd name="connsiteY10" fmla="*/ 40992 h 300609"/>
                <a:gd name="connsiteX11" fmla="*/ 150305 w 464578"/>
                <a:gd name="connsiteY11" fmla="*/ 40992 h 300609"/>
                <a:gd name="connsiteX12" fmla="*/ 150305 w 464578"/>
                <a:gd name="connsiteY12" fmla="*/ 95648 h 300609"/>
                <a:gd name="connsiteX13" fmla="*/ 40992 w 464578"/>
                <a:gd name="connsiteY13" fmla="*/ 95648 h 300609"/>
                <a:gd name="connsiteX14" fmla="*/ 40992 w 464578"/>
                <a:gd name="connsiteY14" fmla="*/ 40992 h 300609"/>
                <a:gd name="connsiteX15" fmla="*/ 286945 w 464578"/>
                <a:gd name="connsiteY15" fmla="*/ 40992 h 300609"/>
                <a:gd name="connsiteX16" fmla="*/ 286945 w 464578"/>
                <a:gd name="connsiteY16" fmla="*/ 95648 h 300609"/>
                <a:gd name="connsiteX17" fmla="*/ 177633 w 464578"/>
                <a:gd name="connsiteY17" fmla="*/ 95648 h 300609"/>
                <a:gd name="connsiteX18" fmla="*/ 177633 w 464578"/>
                <a:gd name="connsiteY18" fmla="*/ 40992 h 300609"/>
                <a:gd name="connsiteX19" fmla="*/ 286945 w 464578"/>
                <a:gd name="connsiteY19" fmla="*/ 40992 h 300609"/>
                <a:gd name="connsiteX20" fmla="*/ 423586 w 464578"/>
                <a:gd name="connsiteY20" fmla="*/ 40992 h 300609"/>
                <a:gd name="connsiteX21" fmla="*/ 423586 w 464578"/>
                <a:gd name="connsiteY21" fmla="*/ 95648 h 300609"/>
                <a:gd name="connsiteX22" fmla="*/ 314273 w 464578"/>
                <a:gd name="connsiteY22" fmla="*/ 95648 h 300609"/>
                <a:gd name="connsiteX23" fmla="*/ 314273 w 464578"/>
                <a:gd name="connsiteY23" fmla="*/ 40992 h 300609"/>
                <a:gd name="connsiteX24" fmla="*/ 423586 w 464578"/>
                <a:gd name="connsiteY24" fmla="*/ 40992 h 300609"/>
                <a:gd name="connsiteX25" fmla="*/ 423586 w 464578"/>
                <a:gd name="connsiteY25" fmla="*/ 177633 h 300609"/>
                <a:gd name="connsiteX26" fmla="*/ 314273 w 464578"/>
                <a:gd name="connsiteY26" fmla="*/ 177633 h 300609"/>
                <a:gd name="connsiteX27" fmla="*/ 314273 w 464578"/>
                <a:gd name="connsiteY27" fmla="*/ 122977 h 300609"/>
                <a:gd name="connsiteX28" fmla="*/ 423586 w 464578"/>
                <a:gd name="connsiteY28" fmla="*/ 122977 h 300609"/>
                <a:gd name="connsiteX29" fmla="*/ 423586 w 464578"/>
                <a:gd name="connsiteY29" fmla="*/ 177633 h 300609"/>
                <a:gd name="connsiteX30" fmla="*/ 423586 w 464578"/>
                <a:gd name="connsiteY30" fmla="*/ 259617 h 300609"/>
                <a:gd name="connsiteX31" fmla="*/ 314273 w 464578"/>
                <a:gd name="connsiteY31" fmla="*/ 259617 h 300609"/>
                <a:gd name="connsiteX32" fmla="*/ 314273 w 464578"/>
                <a:gd name="connsiteY32" fmla="*/ 204961 h 300609"/>
                <a:gd name="connsiteX33" fmla="*/ 423586 w 464578"/>
                <a:gd name="connsiteY33" fmla="*/ 204961 h 300609"/>
                <a:gd name="connsiteX34" fmla="*/ 423586 w 464578"/>
                <a:gd name="connsiteY34" fmla="*/ 259617 h 300609"/>
                <a:gd name="connsiteX35" fmla="*/ 177633 w 464578"/>
                <a:gd name="connsiteY35" fmla="*/ 177633 h 300609"/>
                <a:gd name="connsiteX36" fmla="*/ 177633 w 464578"/>
                <a:gd name="connsiteY36" fmla="*/ 122977 h 300609"/>
                <a:gd name="connsiteX37" fmla="*/ 286945 w 464578"/>
                <a:gd name="connsiteY37" fmla="*/ 122977 h 300609"/>
                <a:gd name="connsiteX38" fmla="*/ 286945 w 464578"/>
                <a:gd name="connsiteY38" fmla="*/ 177633 h 300609"/>
                <a:gd name="connsiteX39" fmla="*/ 177633 w 464578"/>
                <a:gd name="connsiteY39" fmla="*/ 177633 h 300609"/>
                <a:gd name="connsiteX40" fmla="*/ 177633 w 464578"/>
                <a:gd name="connsiteY40" fmla="*/ 259617 h 300609"/>
                <a:gd name="connsiteX41" fmla="*/ 177633 w 464578"/>
                <a:gd name="connsiteY41" fmla="*/ 204961 h 300609"/>
                <a:gd name="connsiteX42" fmla="*/ 286945 w 464578"/>
                <a:gd name="connsiteY42" fmla="*/ 204961 h 300609"/>
                <a:gd name="connsiteX43" fmla="*/ 286945 w 464578"/>
                <a:gd name="connsiteY43" fmla="*/ 259617 h 300609"/>
                <a:gd name="connsiteX44" fmla="*/ 177633 w 464578"/>
                <a:gd name="connsiteY44" fmla="*/ 259617 h 300609"/>
                <a:gd name="connsiteX45" fmla="*/ 0 w 464578"/>
                <a:gd name="connsiteY45" fmla="*/ 300609 h 300609"/>
                <a:gd name="connsiteX46" fmla="*/ 464578 w 464578"/>
                <a:gd name="connsiteY46" fmla="*/ 300609 h 300609"/>
                <a:gd name="connsiteX47" fmla="*/ 464578 w 464578"/>
                <a:gd name="connsiteY47" fmla="*/ 0 h 300609"/>
                <a:gd name="connsiteX48" fmla="*/ 0 w 464578"/>
                <a:gd name="connsiteY48" fmla="*/ 0 h 300609"/>
                <a:gd name="connsiteX49" fmla="*/ 0 w 464578"/>
                <a:gd name="connsiteY49" fmla="*/ 300609 h 3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4578" h="300609">
                  <a:moveTo>
                    <a:pt x="40992" y="204961"/>
                  </a:moveTo>
                  <a:lnTo>
                    <a:pt x="150305" y="204961"/>
                  </a:lnTo>
                  <a:lnTo>
                    <a:pt x="150305" y="259617"/>
                  </a:lnTo>
                  <a:lnTo>
                    <a:pt x="40992" y="259617"/>
                  </a:lnTo>
                  <a:lnTo>
                    <a:pt x="40992" y="204961"/>
                  </a:lnTo>
                  <a:close/>
                  <a:moveTo>
                    <a:pt x="40992" y="122977"/>
                  </a:moveTo>
                  <a:lnTo>
                    <a:pt x="150305" y="122977"/>
                  </a:lnTo>
                  <a:lnTo>
                    <a:pt x="150305" y="177633"/>
                  </a:lnTo>
                  <a:lnTo>
                    <a:pt x="40992" y="177633"/>
                  </a:lnTo>
                  <a:lnTo>
                    <a:pt x="40992" y="122977"/>
                  </a:lnTo>
                  <a:close/>
                  <a:moveTo>
                    <a:pt x="40992" y="40992"/>
                  </a:moveTo>
                  <a:lnTo>
                    <a:pt x="150305" y="40992"/>
                  </a:lnTo>
                  <a:lnTo>
                    <a:pt x="150305" y="95648"/>
                  </a:lnTo>
                  <a:lnTo>
                    <a:pt x="40992" y="95648"/>
                  </a:lnTo>
                  <a:lnTo>
                    <a:pt x="40992" y="40992"/>
                  </a:lnTo>
                  <a:close/>
                  <a:moveTo>
                    <a:pt x="286945" y="40992"/>
                  </a:moveTo>
                  <a:lnTo>
                    <a:pt x="286945" y="95648"/>
                  </a:lnTo>
                  <a:lnTo>
                    <a:pt x="177633" y="95648"/>
                  </a:lnTo>
                  <a:lnTo>
                    <a:pt x="177633" y="40992"/>
                  </a:lnTo>
                  <a:lnTo>
                    <a:pt x="286945" y="40992"/>
                  </a:lnTo>
                  <a:close/>
                  <a:moveTo>
                    <a:pt x="423586" y="40992"/>
                  </a:moveTo>
                  <a:lnTo>
                    <a:pt x="423586" y="95648"/>
                  </a:lnTo>
                  <a:lnTo>
                    <a:pt x="314273" y="95648"/>
                  </a:lnTo>
                  <a:lnTo>
                    <a:pt x="314273" y="40992"/>
                  </a:lnTo>
                  <a:lnTo>
                    <a:pt x="423586" y="40992"/>
                  </a:lnTo>
                  <a:close/>
                  <a:moveTo>
                    <a:pt x="423586" y="177633"/>
                  </a:moveTo>
                  <a:lnTo>
                    <a:pt x="314273" y="177633"/>
                  </a:lnTo>
                  <a:lnTo>
                    <a:pt x="314273" y="122977"/>
                  </a:lnTo>
                  <a:lnTo>
                    <a:pt x="423586" y="122977"/>
                  </a:lnTo>
                  <a:lnTo>
                    <a:pt x="423586" y="177633"/>
                  </a:lnTo>
                  <a:close/>
                  <a:moveTo>
                    <a:pt x="423586" y="259617"/>
                  </a:moveTo>
                  <a:lnTo>
                    <a:pt x="314273" y="259617"/>
                  </a:lnTo>
                  <a:lnTo>
                    <a:pt x="314273" y="204961"/>
                  </a:lnTo>
                  <a:lnTo>
                    <a:pt x="423586" y="204961"/>
                  </a:lnTo>
                  <a:lnTo>
                    <a:pt x="423586" y="259617"/>
                  </a:lnTo>
                  <a:close/>
                  <a:moveTo>
                    <a:pt x="177633" y="177633"/>
                  </a:moveTo>
                  <a:lnTo>
                    <a:pt x="177633" y="122977"/>
                  </a:lnTo>
                  <a:lnTo>
                    <a:pt x="286945" y="122977"/>
                  </a:lnTo>
                  <a:lnTo>
                    <a:pt x="286945" y="177633"/>
                  </a:lnTo>
                  <a:lnTo>
                    <a:pt x="177633" y="177633"/>
                  </a:lnTo>
                  <a:close/>
                  <a:moveTo>
                    <a:pt x="177633" y="259617"/>
                  </a:moveTo>
                  <a:lnTo>
                    <a:pt x="177633" y="204961"/>
                  </a:lnTo>
                  <a:lnTo>
                    <a:pt x="286945" y="204961"/>
                  </a:lnTo>
                  <a:lnTo>
                    <a:pt x="286945" y="259617"/>
                  </a:lnTo>
                  <a:lnTo>
                    <a:pt x="177633" y="259617"/>
                  </a:lnTo>
                  <a:close/>
                  <a:moveTo>
                    <a:pt x="0" y="300609"/>
                  </a:moveTo>
                  <a:lnTo>
                    <a:pt x="464578" y="300609"/>
                  </a:lnTo>
                  <a:lnTo>
                    <a:pt x="464578" y="0"/>
                  </a:lnTo>
                  <a:lnTo>
                    <a:pt x="0" y="0"/>
                  </a:lnTo>
                  <a:lnTo>
                    <a:pt x="0" y="300609"/>
                  </a:lnTo>
                  <a:close/>
                </a:path>
              </a:pathLst>
            </a:custGeom>
            <a:grpFill/>
            <a:ln w="6747"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CEF599D-0673-34FF-2855-8358E00658F2}"/>
                </a:ext>
              </a:extLst>
            </p:cNvPr>
            <p:cNvSpPr/>
            <p:nvPr/>
          </p:nvSpPr>
          <p:spPr>
            <a:xfrm>
              <a:off x="2393086" y="1003582"/>
              <a:ext cx="40992" cy="81984"/>
            </a:xfrm>
            <a:custGeom>
              <a:avLst/>
              <a:gdLst>
                <a:gd name="connsiteX0" fmla="*/ 20496 w 40992"/>
                <a:gd name="connsiteY0" fmla="*/ 81984 h 81984"/>
                <a:gd name="connsiteX1" fmla="*/ 40992 w 40992"/>
                <a:gd name="connsiteY1" fmla="*/ 61488 h 81984"/>
                <a:gd name="connsiteX2" fmla="*/ 40992 w 40992"/>
                <a:gd name="connsiteY2" fmla="*/ 20496 h 81984"/>
                <a:gd name="connsiteX3" fmla="*/ 20496 w 40992"/>
                <a:gd name="connsiteY3" fmla="*/ 0 h 81984"/>
                <a:gd name="connsiteX4" fmla="*/ 0 w 40992"/>
                <a:gd name="connsiteY4" fmla="*/ 20496 h 81984"/>
                <a:gd name="connsiteX5" fmla="*/ 0 w 40992"/>
                <a:gd name="connsiteY5" fmla="*/ 61488 h 81984"/>
                <a:gd name="connsiteX6" fmla="*/ 20496 w 40992"/>
                <a:gd name="connsiteY6" fmla="*/ 81984 h 8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92" h="81984">
                  <a:moveTo>
                    <a:pt x="20496" y="81984"/>
                  </a:moveTo>
                  <a:cubicBezTo>
                    <a:pt x="32111" y="81984"/>
                    <a:pt x="40992" y="73103"/>
                    <a:pt x="40992" y="61488"/>
                  </a:cubicBezTo>
                  <a:lnTo>
                    <a:pt x="40992" y="20496"/>
                  </a:lnTo>
                  <a:cubicBezTo>
                    <a:pt x="40992" y="8882"/>
                    <a:pt x="32111" y="0"/>
                    <a:pt x="20496" y="0"/>
                  </a:cubicBezTo>
                  <a:cubicBezTo>
                    <a:pt x="8882" y="0"/>
                    <a:pt x="0" y="8882"/>
                    <a:pt x="0" y="20496"/>
                  </a:cubicBezTo>
                  <a:lnTo>
                    <a:pt x="0" y="61488"/>
                  </a:lnTo>
                  <a:cubicBezTo>
                    <a:pt x="0" y="73103"/>
                    <a:pt x="8882" y="81984"/>
                    <a:pt x="20496" y="81984"/>
                  </a:cubicBezTo>
                  <a:close/>
                </a:path>
              </a:pathLst>
            </a:custGeom>
            <a:grpFill/>
            <a:ln w="6747"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54866FC4-6B9C-FF4C-C5BF-94F37EDDFAD1}"/>
                </a:ext>
              </a:extLst>
            </p:cNvPr>
            <p:cNvSpPr/>
            <p:nvPr/>
          </p:nvSpPr>
          <p:spPr>
            <a:xfrm>
              <a:off x="2051484" y="1044574"/>
              <a:ext cx="464578" cy="95648"/>
            </a:xfrm>
            <a:custGeom>
              <a:avLst/>
              <a:gdLst>
                <a:gd name="connsiteX0" fmla="*/ 409922 w 464578"/>
                <a:gd name="connsiteY0" fmla="*/ 0 h 95648"/>
                <a:gd name="connsiteX1" fmla="*/ 409922 w 464578"/>
                <a:gd name="connsiteY1" fmla="*/ 20496 h 95648"/>
                <a:gd name="connsiteX2" fmla="*/ 362098 w 464578"/>
                <a:gd name="connsiteY2" fmla="*/ 68320 h 95648"/>
                <a:gd name="connsiteX3" fmla="*/ 314273 w 464578"/>
                <a:gd name="connsiteY3" fmla="*/ 20496 h 95648"/>
                <a:gd name="connsiteX4" fmla="*/ 314273 w 464578"/>
                <a:gd name="connsiteY4" fmla="*/ 0 h 95648"/>
                <a:gd name="connsiteX5" fmla="*/ 150305 w 464578"/>
                <a:gd name="connsiteY5" fmla="*/ 0 h 95648"/>
                <a:gd name="connsiteX6" fmla="*/ 150305 w 464578"/>
                <a:gd name="connsiteY6" fmla="*/ 20496 h 95648"/>
                <a:gd name="connsiteX7" fmla="*/ 102480 w 464578"/>
                <a:gd name="connsiteY7" fmla="*/ 68320 h 95648"/>
                <a:gd name="connsiteX8" fmla="*/ 54656 w 464578"/>
                <a:gd name="connsiteY8" fmla="*/ 20496 h 95648"/>
                <a:gd name="connsiteX9" fmla="*/ 54656 w 464578"/>
                <a:gd name="connsiteY9" fmla="*/ 0 h 95648"/>
                <a:gd name="connsiteX10" fmla="*/ 0 w 464578"/>
                <a:gd name="connsiteY10" fmla="*/ 0 h 95648"/>
                <a:gd name="connsiteX11" fmla="*/ 0 w 464578"/>
                <a:gd name="connsiteY11" fmla="*/ 95648 h 95648"/>
                <a:gd name="connsiteX12" fmla="*/ 464578 w 464578"/>
                <a:gd name="connsiteY12" fmla="*/ 95648 h 95648"/>
                <a:gd name="connsiteX13" fmla="*/ 464578 w 464578"/>
                <a:gd name="connsiteY13" fmla="*/ 0 h 95648"/>
                <a:gd name="connsiteX14" fmla="*/ 409922 w 464578"/>
                <a:gd name="connsiteY14" fmla="*/ 0 h 9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578" h="95648">
                  <a:moveTo>
                    <a:pt x="409922" y="0"/>
                  </a:moveTo>
                  <a:lnTo>
                    <a:pt x="409922" y="20496"/>
                  </a:lnTo>
                  <a:cubicBezTo>
                    <a:pt x="409922" y="47141"/>
                    <a:pt x="388743" y="68320"/>
                    <a:pt x="362098" y="68320"/>
                  </a:cubicBezTo>
                  <a:cubicBezTo>
                    <a:pt x="335453" y="68320"/>
                    <a:pt x="314273" y="47141"/>
                    <a:pt x="314273" y="20496"/>
                  </a:cubicBezTo>
                  <a:lnTo>
                    <a:pt x="314273" y="0"/>
                  </a:lnTo>
                  <a:lnTo>
                    <a:pt x="150305" y="0"/>
                  </a:lnTo>
                  <a:lnTo>
                    <a:pt x="150305" y="20496"/>
                  </a:lnTo>
                  <a:cubicBezTo>
                    <a:pt x="150305" y="47141"/>
                    <a:pt x="129125" y="68320"/>
                    <a:pt x="102480" y="68320"/>
                  </a:cubicBezTo>
                  <a:cubicBezTo>
                    <a:pt x="75836" y="68320"/>
                    <a:pt x="54656" y="47141"/>
                    <a:pt x="54656" y="20496"/>
                  </a:cubicBezTo>
                  <a:lnTo>
                    <a:pt x="54656" y="0"/>
                  </a:lnTo>
                  <a:lnTo>
                    <a:pt x="0" y="0"/>
                  </a:lnTo>
                  <a:lnTo>
                    <a:pt x="0" y="95648"/>
                  </a:lnTo>
                  <a:lnTo>
                    <a:pt x="464578" y="95648"/>
                  </a:lnTo>
                  <a:lnTo>
                    <a:pt x="464578" y="0"/>
                  </a:lnTo>
                  <a:lnTo>
                    <a:pt x="409922" y="0"/>
                  </a:lnTo>
                  <a:close/>
                </a:path>
              </a:pathLst>
            </a:custGeom>
            <a:grpFill/>
            <a:ln w="6747" cap="flat">
              <a:noFill/>
              <a:prstDash val="solid"/>
              <a:miter/>
            </a:ln>
          </p:spPr>
          <p:txBody>
            <a:bodyPr rtlCol="0" anchor="ctr"/>
            <a:lstStyle/>
            <a:p>
              <a:endParaRPr lang="en-US" dirty="0"/>
            </a:p>
          </p:txBody>
        </p:sp>
      </p:grpSp>
      <p:sp>
        <p:nvSpPr>
          <p:cNvPr id="11" name="Rectangle 10">
            <a:extLst>
              <a:ext uri="{FF2B5EF4-FFF2-40B4-BE49-F238E27FC236}">
                <a16:creationId xmlns:a16="http://schemas.microsoft.com/office/drawing/2014/main" id="{1E25600E-AF62-2C8A-53BD-93454820CB69}"/>
              </a:ext>
            </a:extLst>
          </p:cNvPr>
          <p:cNvSpPr/>
          <p:nvPr/>
        </p:nvSpPr>
        <p:spPr>
          <a:xfrm>
            <a:off x="2305433" y="933363"/>
            <a:ext cx="9677428" cy="461665"/>
          </a:xfrm>
          <a:prstGeom prst="rect">
            <a:avLst/>
          </a:prstGeom>
        </p:spPr>
        <p:txBody>
          <a:bodyPr wrap="square">
            <a:spAutoFit/>
          </a:bodyPr>
          <a:lstStyle/>
          <a:p>
            <a:r>
              <a:rPr lang="en-US" dirty="0">
                <a:solidFill>
                  <a:srgbClr val="00A2E2"/>
                </a:solidFill>
                <a:latin typeface="Franklin Gothic Medium" panose="020B0603020102020204" pitchFamily="34" charset="0"/>
              </a:rPr>
              <a:t> </a:t>
            </a:r>
            <a:r>
              <a:rPr lang="en-US" sz="2400" b="1" dirty="0">
                <a:solidFill>
                  <a:srgbClr val="00A2E2"/>
                </a:solidFill>
                <a:latin typeface="Franklin Gothic Book" panose="020B0503020102020204" pitchFamily="34" charset="0"/>
              </a:rPr>
              <a:t>Begin the process 2-3 months </a:t>
            </a:r>
            <a:r>
              <a:rPr lang="en-US" sz="2400" b="1" i="1" u="sng" dirty="0">
                <a:solidFill>
                  <a:srgbClr val="00A2E2"/>
                </a:solidFill>
                <a:latin typeface="Franklin Gothic Book" panose="020B0503020102020204" pitchFamily="34" charset="0"/>
              </a:rPr>
              <a:t>before</a:t>
            </a:r>
            <a:r>
              <a:rPr lang="en-US" sz="2400" b="1" dirty="0">
                <a:solidFill>
                  <a:srgbClr val="00A2E2"/>
                </a:solidFill>
                <a:latin typeface="Franklin Gothic Book" panose="020B0503020102020204" pitchFamily="34" charset="0"/>
              </a:rPr>
              <a:t> retirement</a:t>
            </a:r>
          </a:p>
        </p:txBody>
      </p:sp>
      <p:sp>
        <p:nvSpPr>
          <p:cNvPr id="12" name="Rectangle 4">
            <a:extLst>
              <a:ext uri="{FF2B5EF4-FFF2-40B4-BE49-F238E27FC236}">
                <a16:creationId xmlns:a16="http://schemas.microsoft.com/office/drawing/2014/main" id="{DDC08AED-28C4-B210-4C3B-0F6C20A8D747}"/>
              </a:ext>
            </a:extLst>
          </p:cNvPr>
          <p:cNvSpPr txBox="1">
            <a:spLocks noChangeArrowheads="1"/>
          </p:cNvSpPr>
          <p:nvPr/>
        </p:nvSpPr>
        <p:spPr>
          <a:xfrm>
            <a:off x="1777129" y="1453067"/>
            <a:ext cx="10414871" cy="339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9CDE"/>
              </a:buClr>
              <a:buNone/>
            </a:pPr>
            <a:r>
              <a:rPr lang="en-US" altLang="en-US" sz="1400" dirty="0">
                <a:solidFill>
                  <a:srgbClr val="1E407C"/>
                </a:solidFill>
                <a:latin typeface="Franklin Gothic Book" panose="020B0503020102020204" pitchFamily="34" charset="0"/>
              </a:rPr>
              <a:t>1</a:t>
            </a:r>
            <a:r>
              <a:rPr lang="en-US" altLang="en-US" sz="1400" dirty="0">
                <a:solidFill>
                  <a:srgbClr val="041E42"/>
                </a:solidFill>
                <a:latin typeface="Franklin Gothic Book" panose="020B0503020102020204" pitchFamily="34" charset="0"/>
              </a:rPr>
              <a:t>. Enroll in Medicare Parts A &amp; B by visiting your local Social Security Office </a:t>
            </a:r>
          </a:p>
          <a:p>
            <a:pPr marL="0" indent="0">
              <a:buClrTx/>
              <a:buNone/>
            </a:pPr>
            <a:r>
              <a:rPr lang="en-US" altLang="en-US" sz="1400" dirty="0">
                <a:solidFill>
                  <a:srgbClr val="00A2E2"/>
                </a:solidFill>
                <a:latin typeface="Franklin Gothic Medium" panose="020B0603020102020204" pitchFamily="34" charset="0"/>
              </a:rPr>
              <a:t>      Form CMS-L564E – Request for Employment Information </a:t>
            </a:r>
          </a:p>
          <a:p>
            <a:pPr marL="742950" lvl="2" indent="-342900">
              <a:buClr>
                <a:srgbClr val="041E42"/>
              </a:buClr>
            </a:pPr>
            <a:r>
              <a:rPr lang="en-US" altLang="en-US" sz="1400" dirty="0">
                <a:solidFill>
                  <a:srgbClr val="041E42"/>
                </a:solidFill>
                <a:latin typeface="Franklin Gothic Book" panose="020B0503020102020204" pitchFamily="34" charset="0"/>
              </a:rPr>
              <a:t>If you are applying three months prior to turning 65, or three months after, you are considered in your Initial Enrollment Period and do not need this form – </a:t>
            </a:r>
            <a:r>
              <a:rPr lang="en-US" altLang="en-US" sz="1400" i="1" u="sng" dirty="0">
                <a:solidFill>
                  <a:srgbClr val="041E42"/>
                </a:solidFill>
                <a:latin typeface="Franklin Gothic Book" panose="020B0503020102020204" pitchFamily="34" charset="0"/>
              </a:rPr>
              <a:t>confirm with Social Security </a:t>
            </a:r>
            <a:r>
              <a:rPr lang="en-US" altLang="en-US" sz="1400" dirty="0">
                <a:solidFill>
                  <a:srgbClr val="041E42"/>
                </a:solidFill>
                <a:latin typeface="Franklin Gothic Book" panose="020B0503020102020204" pitchFamily="34" charset="0"/>
              </a:rPr>
              <a:t>what your effective will be if you are in Initial Enrollment Period</a:t>
            </a:r>
            <a:r>
              <a:rPr lang="en-US" altLang="en-US" sz="1400" dirty="0">
                <a:solidFill>
                  <a:srgbClr val="1E407C"/>
                </a:solidFill>
                <a:latin typeface="Franklin Gothic Book" panose="020B0503020102020204" pitchFamily="34" charset="0"/>
              </a:rPr>
              <a:t>.</a:t>
            </a:r>
          </a:p>
          <a:p>
            <a:pPr marL="742950" lvl="2" indent="-342900">
              <a:lnSpc>
                <a:spcPct val="120000"/>
              </a:lnSpc>
              <a:buClr>
                <a:srgbClr val="041E42"/>
              </a:buClr>
            </a:pPr>
            <a:r>
              <a:rPr lang="en-US" altLang="en-US" sz="1400" dirty="0">
                <a:solidFill>
                  <a:srgbClr val="041E42"/>
                </a:solidFill>
                <a:latin typeface="Franklin Gothic Book" panose="020B0503020102020204" pitchFamily="34" charset="0"/>
              </a:rPr>
              <a:t>Need if you are older than </a:t>
            </a:r>
            <a:r>
              <a:rPr lang="en-US" altLang="en-US" sz="1400" b="1" i="1" u="sng" dirty="0">
                <a:solidFill>
                  <a:srgbClr val="C00000"/>
                </a:solidFill>
                <a:latin typeface="Franklin Gothic Book" panose="020B0503020102020204" pitchFamily="34" charset="0"/>
              </a:rPr>
              <a:t>65 years and four months</a:t>
            </a:r>
            <a:r>
              <a:rPr lang="en-US" altLang="en-US" sz="1400" b="1" i="1" dirty="0">
                <a:solidFill>
                  <a:srgbClr val="C00000"/>
                </a:solidFill>
                <a:latin typeface="Franklin Gothic Book" panose="020B0503020102020204" pitchFamily="34" charset="0"/>
              </a:rPr>
              <a:t> </a:t>
            </a:r>
            <a:r>
              <a:rPr lang="en-US" altLang="en-US" sz="1400" dirty="0">
                <a:solidFill>
                  <a:srgbClr val="041E42"/>
                </a:solidFill>
                <a:latin typeface="Franklin Gothic Book" panose="020B0503020102020204" pitchFamily="34" charset="0"/>
              </a:rPr>
              <a:t>to show continuous coverage under an active employer plan</a:t>
            </a:r>
          </a:p>
          <a:p>
            <a:pPr marL="742950" lvl="2" indent="-342900">
              <a:lnSpc>
                <a:spcPct val="120000"/>
              </a:lnSpc>
              <a:buClr>
                <a:srgbClr val="041E42"/>
              </a:buClr>
            </a:pPr>
            <a:r>
              <a:rPr lang="en-US" altLang="en-US" sz="1400" dirty="0">
                <a:solidFill>
                  <a:srgbClr val="041E42"/>
                </a:solidFill>
                <a:latin typeface="Franklin Gothic Book" panose="020B0503020102020204" pitchFamily="34" charset="0"/>
              </a:rPr>
              <a:t>Enables Social Security to waive Late Entrant Fee for not enrolling in Medicare during your original Initial Enrollment Period</a:t>
            </a:r>
          </a:p>
          <a:p>
            <a:pPr marL="0" indent="0">
              <a:buClr>
                <a:srgbClr val="009CDE"/>
              </a:buClr>
              <a:buNone/>
            </a:pPr>
            <a:r>
              <a:rPr lang="en-US" altLang="en-US" sz="1400" b="1" i="1" dirty="0">
                <a:solidFill>
                  <a:srgbClr val="C00000"/>
                </a:solidFill>
                <a:latin typeface="Franklin Gothic Book" panose="020B0503020102020204" pitchFamily="34" charset="0"/>
              </a:rPr>
              <a:t>                               </a:t>
            </a:r>
            <a:r>
              <a:rPr lang="en-US" altLang="en-US" sz="1400" b="1" i="1" u="sng" dirty="0">
                <a:solidFill>
                  <a:srgbClr val="C00000"/>
                </a:solidFill>
                <a:latin typeface="Franklin Gothic Book" panose="020B0503020102020204" pitchFamily="34" charset="0"/>
              </a:rPr>
              <a:t>Do not</a:t>
            </a:r>
            <a:r>
              <a:rPr lang="en-US" altLang="en-US" sz="1400" b="1" dirty="0">
                <a:solidFill>
                  <a:srgbClr val="C00000"/>
                </a:solidFill>
                <a:latin typeface="Franklin Gothic Book" panose="020B0503020102020204" pitchFamily="34" charset="0"/>
              </a:rPr>
              <a:t> </a:t>
            </a:r>
            <a:r>
              <a:rPr lang="en-US" altLang="en-US" sz="1400" dirty="0">
                <a:solidFill>
                  <a:srgbClr val="041E42"/>
                </a:solidFill>
                <a:latin typeface="Franklin Gothic Book" panose="020B0503020102020204" pitchFamily="34" charset="0"/>
              </a:rPr>
              <a:t>enroll in separate Part D drug plan – prescription drug plan included in Freedom Blue PPO</a:t>
            </a:r>
          </a:p>
          <a:p>
            <a:pPr marL="0" indent="0">
              <a:buClr>
                <a:srgbClr val="009CDE"/>
              </a:buClr>
              <a:buNone/>
            </a:pPr>
            <a:endParaRPr lang="en-US" altLang="en-US" sz="900" dirty="0">
              <a:solidFill>
                <a:srgbClr val="1E407C"/>
              </a:solidFill>
              <a:latin typeface="Franklin Gothic Book" panose="020B0503020102020204" pitchFamily="34" charset="0"/>
            </a:endParaRPr>
          </a:p>
          <a:p>
            <a:pPr marL="0" indent="0">
              <a:buClr>
                <a:srgbClr val="009CDE"/>
              </a:buClr>
              <a:buNone/>
            </a:pPr>
            <a:r>
              <a:rPr lang="en-US" altLang="en-US" sz="1400" dirty="0">
                <a:solidFill>
                  <a:srgbClr val="041E42"/>
                </a:solidFill>
                <a:latin typeface="Franklin Gothic Book" panose="020B0503020102020204" pitchFamily="34" charset="0"/>
              </a:rPr>
              <a:t>2.  After receiving your Medicare card, complete the Freedom Blue application and return it to   </a:t>
            </a:r>
          </a:p>
          <a:p>
            <a:pPr marL="0" indent="0">
              <a:buClr>
                <a:srgbClr val="009CDE"/>
              </a:buClr>
              <a:buNone/>
            </a:pPr>
            <a:r>
              <a:rPr lang="en-US" altLang="en-US" sz="1400" dirty="0">
                <a:solidFill>
                  <a:srgbClr val="041E42"/>
                </a:solidFill>
                <a:latin typeface="Franklin Gothic Book" panose="020B0503020102020204" pitchFamily="34" charset="0"/>
              </a:rPr>
              <a:t>     Employee Benefits with a copy of your Medicare card PRIOR to your retirement</a:t>
            </a:r>
          </a:p>
          <a:p>
            <a:pPr marL="0" indent="0">
              <a:buClr>
                <a:srgbClr val="009CDE"/>
              </a:buClr>
              <a:buNone/>
            </a:pPr>
            <a:endParaRPr lang="en-US" altLang="en-US" sz="900" dirty="0">
              <a:solidFill>
                <a:srgbClr val="041E42"/>
              </a:solidFill>
              <a:latin typeface="Franklin Gothic Book" panose="020B0503020102020204" pitchFamily="34" charset="0"/>
            </a:endParaRPr>
          </a:p>
          <a:p>
            <a:pPr marL="0" indent="0">
              <a:buClr>
                <a:srgbClr val="009CDE"/>
              </a:buClr>
              <a:buNone/>
            </a:pPr>
            <a:r>
              <a:rPr lang="en-US" altLang="en-US" sz="1400" dirty="0">
                <a:solidFill>
                  <a:srgbClr val="041E42"/>
                </a:solidFill>
                <a:latin typeface="Franklin Gothic Book" panose="020B0503020102020204" pitchFamily="34" charset="0"/>
              </a:rPr>
              <a:t>3. You will be enrolled for the first of the month following retirement, as your active employee coverage will end at the end of the month </a:t>
            </a:r>
          </a:p>
          <a:p>
            <a:pPr marL="0" indent="0">
              <a:buClr>
                <a:srgbClr val="009CDE"/>
              </a:buClr>
              <a:buNone/>
            </a:pPr>
            <a:r>
              <a:rPr lang="en-US" altLang="en-US" sz="1400" dirty="0">
                <a:solidFill>
                  <a:srgbClr val="041E42"/>
                </a:solidFill>
                <a:latin typeface="Franklin Gothic Book" panose="020B0503020102020204" pitchFamily="34" charset="0"/>
              </a:rPr>
              <a:t>     in which you retire.</a:t>
            </a:r>
          </a:p>
        </p:txBody>
      </p:sp>
      <p:sp>
        <p:nvSpPr>
          <p:cNvPr id="13" name="TextBox 12">
            <a:extLst>
              <a:ext uri="{FF2B5EF4-FFF2-40B4-BE49-F238E27FC236}">
                <a16:creationId xmlns:a16="http://schemas.microsoft.com/office/drawing/2014/main" id="{F526264C-7173-477E-91FD-C05D64E73F82}"/>
              </a:ext>
            </a:extLst>
          </p:cNvPr>
          <p:cNvSpPr txBox="1"/>
          <p:nvPr/>
        </p:nvSpPr>
        <p:spPr>
          <a:xfrm>
            <a:off x="2305433" y="5273860"/>
            <a:ext cx="7115658" cy="1600438"/>
          </a:xfrm>
          <a:prstGeom prst="rect">
            <a:avLst/>
          </a:prstGeom>
          <a:noFill/>
        </p:spPr>
        <p:txBody>
          <a:bodyPr wrap="square" rtlCol="0">
            <a:spAutoFit/>
          </a:bodyPr>
          <a:lstStyle/>
          <a:p>
            <a:pPr marL="171450" indent="-171450">
              <a:buClr>
                <a:srgbClr val="041E42"/>
              </a:buClr>
              <a:buFont typeface="Arial" panose="020B0604020202020204" pitchFamily="34" charset="0"/>
              <a:buChar char="•"/>
            </a:pPr>
            <a:r>
              <a:rPr lang="en-US" sz="1200" dirty="0">
                <a:solidFill>
                  <a:srgbClr val="041E42"/>
                </a:solidFill>
                <a:latin typeface="Franklin Gothic Book" panose="020B0503020102020204" pitchFamily="34" charset="0"/>
              </a:rPr>
              <a:t>Once Employee Benefits Receives your Electronic Retirement Event</a:t>
            </a:r>
          </a:p>
          <a:p>
            <a:pPr marL="171450" indent="-171450">
              <a:buClr>
                <a:srgbClr val="041E42"/>
              </a:buClr>
              <a:buFont typeface="Arial" panose="020B0604020202020204" pitchFamily="34" charset="0"/>
              <a:buChar char="•"/>
            </a:pPr>
            <a:endParaRPr lang="en-US" sz="1200" dirty="0">
              <a:solidFill>
                <a:srgbClr val="041E42"/>
              </a:solidFill>
              <a:latin typeface="Franklin Gothic Book" panose="020B0503020102020204" pitchFamily="34" charset="0"/>
            </a:endParaRPr>
          </a:p>
          <a:p>
            <a:pPr marL="171450" indent="-171450">
              <a:buClr>
                <a:srgbClr val="041E42"/>
              </a:buClr>
              <a:buFont typeface="Arial" panose="020B0604020202020204" pitchFamily="34" charset="0"/>
              <a:buChar char="•"/>
            </a:pPr>
            <a:r>
              <a:rPr lang="en-US" sz="1200" dirty="0">
                <a:solidFill>
                  <a:srgbClr val="041E42"/>
                </a:solidFill>
                <a:latin typeface="Franklin Gothic Book" panose="020B0503020102020204" pitchFamily="34" charset="0"/>
              </a:rPr>
              <a:t>If Freedom Blue application is received, enrollment information is electronically sent to vendors as early as three weeks prior to the effective date </a:t>
            </a:r>
            <a:br>
              <a:rPr lang="en-US" sz="1200" dirty="0">
                <a:solidFill>
                  <a:srgbClr val="041E42"/>
                </a:solidFill>
                <a:latin typeface="Franklin Gothic Book" panose="020B0503020102020204" pitchFamily="34" charset="0"/>
              </a:rPr>
            </a:br>
            <a:endParaRPr lang="en-US" sz="1200" dirty="0">
              <a:solidFill>
                <a:srgbClr val="041E42"/>
              </a:solidFill>
              <a:latin typeface="Franklin Gothic Book" panose="020B0503020102020204" pitchFamily="34" charset="0"/>
            </a:endParaRPr>
          </a:p>
          <a:p>
            <a:pPr marL="171450" indent="-171450">
              <a:buClr>
                <a:srgbClr val="041E42"/>
              </a:buClr>
              <a:buFont typeface="Arial" panose="020B0604020202020204" pitchFamily="34" charset="0"/>
              <a:buChar char="•"/>
            </a:pPr>
            <a:r>
              <a:rPr lang="en-US" sz="1200" dirty="0">
                <a:solidFill>
                  <a:srgbClr val="041E42"/>
                </a:solidFill>
                <a:latin typeface="Franklin Gothic Book" panose="020B0503020102020204" pitchFamily="34" charset="0"/>
              </a:rPr>
              <a:t>Takes Highmark 3 - 5 business days to finalize your enrollment as they are required to verify  your Medicare information with Centers for Medicare Services (CMS)</a:t>
            </a:r>
          </a:p>
          <a:p>
            <a:pPr>
              <a:buClr>
                <a:srgbClr val="92D050"/>
              </a:buClr>
            </a:pPr>
            <a:endParaRPr lang="en-US" sz="1400" dirty="0">
              <a:solidFill>
                <a:srgbClr val="041E42"/>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D0655447-E959-8C7C-ADC1-AB059ED7BB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3412" y="4849804"/>
            <a:ext cx="562021" cy="355947"/>
          </a:xfrm>
          <a:prstGeom prst="rect">
            <a:avLst/>
          </a:prstGeom>
        </p:spPr>
      </p:pic>
      <p:sp>
        <p:nvSpPr>
          <p:cNvPr id="2" name="TextBox 1">
            <a:extLst>
              <a:ext uri="{FF2B5EF4-FFF2-40B4-BE49-F238E27FC236}">
                <a16:creationId xmlns:a16="http://schemas.microsoft.com/office/drawing/2014/main" id="{7A837849-A336-3399-AEB1-4A31495BDF67}"/>
              </a:ext>
            </a:extLst>
          </p:cNvPr>
          <p:cNvSpPr txBox="1"/>
          <p:nvPr/>
        </p:nvSpPr>
        <p:spPr>
          <a:xfrm>
            <a:off x="2449986" y="4839696"/>
            <a:ext cx="8885381" cy="400110"/>
          </a:xfrm>
          <a:prstGeom prst="rect">
            <a:avLst/>
          </a:prstGeom>
          <a:noFill/>
        </p:spPr>
        <p:txBody>
          <a:bodyPr wrap="square" rtlCol="0">
            <a:spAutoFit/>
          </a:bodyPr>
          <a:lstStyle/>
          <a:p>
            <a:r>
              <a:rPr lang="en-US" sz="2000" dirty="0">
                <a:solidFill>
                  <a:srgbClr val="00A2E2"/>
                </a:solidFill>
                <a:latin typeface="Franklin Gothic Medium" panose="020B0603020102020204" pitchFamily="34" charset="0"/>
              </a:rPr>
              <a:t>New ID Cards will be sent from Highmark with new ID and Group Number</a:t>
            </a:r>
          </a:p>
        </p:txBody>
      </p:sp>
      <p:pic>
        <p:nvPicPr>
          <p:cNvPr id="3" name="PreparingForRetirement-Slide15">
            <a:hlinkClick r:id="" action="ppaction://media"/>
            <a:extLst>
              <a:ext uri="{FF2B5EF4-FFF2-40B4-BE49-F238E27FC236}">
                <a16:creationId xmlns:a16="http://schemas.microsoft.com/office/drawing/2014/main" id="{D7002BB4-85FC-B14E-8FCC-8F7CB3F02C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11434201" y="5160032"/>
            <a:ext cx="45719" cy="45719"/>
          </a:xfrm>
          <a:prstGeom prst="rect">
            <a:avLst/>
          </a:prstGeom>
        </p:spPr>
      </p:pic>
    </p:spTree>
    <p:extLst>
      <p:ext uri="{BB962C8B-B14F-4D97-AF65-F5344CB8AC3E}">
        <p14:creationId xmlns:p14="http://schemas.microsoft.com/office/powerpoint/2010/main" val="364579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6630E2-C425-4EBB-B809-7955727D92CD}"/>
              </a:ext>
            </a:extLst>
          </p:cNvPr>
          <p:cNvSpPr/>
          <p:nvPr/>
        </p:nvSpPr>
        <p:spPr>
          <a:xfrm>
            <a:off x="1732689" y="147907"/>
            <a:ext cx="10738741" cy="769441"/>
          </a:xfrm>
          <a:prstGeom prst="rect">
            <a:avLst/>
          </a:prstGeom>
        </p:spPr>
        <p:txBody>
          <a:bodyPr wrap="square">
            <a:spAutoFit/>
          </a:bodyPr>
          <a:lstStyle/>
          <a:p>
            <a:r>
              <a:rPr lang="en-US" sz="4400" dirty="0">
                <a:solidFill>
                  <a:srgbClr val="041E42"/>
                </a:solidFill>
                <a:latin typeface="Franklin Gothic Medium" panose="020B0603020102020204" pitchFamily="34" charset="0"/>
                <a:ea typeface="+mj-ea"/>
                <a:cs typeface="+mj-cs"/>
              </a:rPr>
              <a:t>Medicare Eligible at Time of Retirement </a:t>
            </a:r>
          </a:p>
        </p:txBody>
      </p:sp>
      <p:sp>
        <p:nvSpPr>
          <p:cNvPr id="5" name="Rectangle 4">
            <a:extLst>
              <a:ext uri="{FF2B5EF4-FFF2-40B4-BE49-F238E27FC236}">
                <a16:creationId xmlns:a16="http://schemas.microsoft.com/office/drawing/2014/main" id="{1255414E-C940-4FFB-95F2-9CA005CCF81C}"/>
              </a:ext>
            </a:extLst>
          </p:cNvPr>
          <p:cNvSpPr txBox="1">
            <a:spLocks noChangeArrowheads="1"/>
          </p:cNvSpPr>
          <p:nvPr/>
        </p:nvSpPr>
        <p:spPr>
          <a:xfrm>
            <a:off x="1875908" y="1149294"/>
            <a:ext cx="9713837" cy="43390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buClr>
                <a:srgbClr val="92D050"/>
              </a:buClr>
              <a:buNone/>
            </a:pPr>
            <a:r>
              <a:rPr lang="en-US" sz="2400" dirty="0">
                <a:solidFill>
                  <a:srgbClr val="00A2E2"/>
                </a:solidFill>
                <a:latin typeface="Franklin Gothic Medium" panose="020B0603020102020204" pitchFamily="34" charset="0"/>
              </a:rPr>
              <a:t>Failure to follow the process could result in a disruption of your medical coverage</a:t>
            </a:r>
            <a:br>
              <a:rPr lang="en-US" sz="2400" dirty="0">
                <a:solidFill>
                  <a:srgbClr val="041E42"/>
                </a:solidFill>
                <a:latin typeface="Franklin Gothic Medium" panose="020B0603020102020204" pitchFamily="34" charset="0"/>
              </a:rPr>
            </a:br>
            <a:endParaRPr lang="en-US" sz="2400" dirty="0">
              <a:solidFill>
                <a:srgbClr val="041E42"/>
              </a:solidFill>
              <a:latin typeface="Franklin Gothic Medium" panose="020B0603020102020204" pitchFamily="34" charset="0"/>
            </a:endParaRPr>
          </a:p>
          <a:p>
            <a:pPr marL="573088" lvl="1" indent="-287338" defTabSz="914400">
              <a:buClr>
                <a:srgbClr val="041E42"/>
              </a:buClr>
            </a:pPr>
            <a:r>
              <a:rPr lang="en-US" sz="2400" dirty="0">
                <a:solidFill>
                  <a:srgbClr val="041E42"/>
                </a:solidFill>
                <a:latin typeface="Franklin Gothic Book" panose="020B0503020102020204" pitchFamily="34" charset="0"/>
              </a:rPr>
              <a:t>Freedom Blue effective date will be entered as the first of the month following receipt of your application, </a:t>
            </a:r>
            <a:r>
              <a:rPr lang="en-US" sz="2400" b="1" i="1" u="sng" dirty="0">
                <a:solidFill>
                  <a:srgbClr val="041E42"/>
                </a:solidFill>
                <a:latin typeface="Franklin Gothic Book" panose="020B0503020102020204" pitchFamily="34" charset="0"/>
              </a:rPr>
              <a:t>IF</a:t>
            </a:r>
            <a:r>
              <a:rPr lang="en-US" sz="2400" dirty="0">
                <a:solidFill>
                  <a:srgbClr val="041E42"/>
                </a:solidFill>
                <a:latin typeface="Franklin Gothic Book" panose="020B0503020102020204" pitchFamily="34" charset="0"/>
              </a:rPr>
              <a:t> it is not turned in </a:t>
            </a:r>
            <a:r>
              <a:rPr lang="en-US" sz="2400" b="1" i="1" u="sng" dirty="0">
                <a:solidFill>
                  <a:srgbClr val="041E42"/>
                </a:solidFill>
                <a:latin typeface="Franklin Gothic Book" panose="020B0503020102020204" pitchFamily="34" charset="0"/>
              </a:rPr>
              <a:t>prior</a:t>
            </a:r>
            <a:r>
              <a:rPr lang="en-US" sz="2400" dirty="0">
                <a:solidFill>
                  <a:srgbClr val="041E42"/>
                </a:solidFill>
                <a:latin typeface="Franklin Gothic Book" panose="020B0503020102020204" pitchFamily="34" charset="0"/>
              </a:rPr>
              <a:t> to your retirement.  </a:t>
            </a:r>
            <a:br>
              <a:rPr lang="en-US" sz="2400" dirty="0">
                <a:solidFill>
                  <a:srgbClr val="041E42"/>
                </a:solidFill>
                <a:latin typeface="Franklin Gothic Book" panose="020B0503020102020204" pitchFamily="34" charset="0"/>
              </a:rPr>
            </a:br>
            <a:endParaRPr lang="en-US" sz="2400" dirty="0">
              <a:solidFill>
                <a:srgbClr val="041E42"/>
              </a:solidFill>
              <a:latin typeface="Franklin Gothic Book" panose="020B0503020102020204" pitchFamily="34" charset="0"/>
            </a:endParaRPr>
          </a:p>
          <a:p>
            <a:pPr marL="573088" lvl="1" indent="-287338" defTabSz="914400">
              <a:lnSpc>
                <a:spcPct val="120000"/>
              </a:lnSpc>
              <a:buClr>
                <a:srgbClr val="041E42"/>
              </a:buClr>
            </a:pPr>
            <a:r>
              <a:rPr lang="en-US" sz="2400" dirty="0">
                <a:solidFill>
                  <a:srgbClr val="041E42"/>
                </a:solidFill>
                <a:latin typeface="Franklin Gothic Book" panose="020B0503020102020204" pitchFamily="34" charset="0"/>
              </a:rPr>
              <a:t>Failure to return the Freedom Blue applications within </a:t>
            </a:r>
            <a:r>
              <a:rPr lang="en-US" sz="2400" b="1" i="1" u="sng" dirty="0">
                <a:solidFill>
                  <a:srgbClr val="041E42"/>
                </a:solidFill>
                <a:latin typeface="Franklin Gothic Book" panose="020B0503020102020204" pitchFamily="34" charset="0"/>
              </a:rPr>
              <a:t>60 days</a:t>
            </a:r>
            <a:r>
              <a:rPr lang="en-US" sz="2400" b="1" i="1" dirty="0">
                <a:solidFill>
                  <a:srgbClr val="041E42"/>
                </a:solidFill>
                <a:latin typeface="Franklin Gothic Book" panose="020B0503020102020204" pitchFamily="34" charset="0"/>
              </a:rPr>
              <a:t> </a:t>
            </a:r>
            <a:r>
              <a:rPr lang="en-US" sz="2400" dirty="0">
                <a:solidFill>
                  <a:srgbClr val="041E42"/>
                </a:solidFill>
                <a:latin typeface="Franklin Gothic Book" panose="020B0503020102020204" pitchFamily="34" charset="0"/>
              </a:rPr>
              <a:t>after retirement will be considered voluntary dis-enrollment in retiree medical benefits offered. Once dis-enrolled, retirees are not able to re-enroll at a later date.</a:t>
            </a:r>
          </a:p>
          <a:p>
            <a:pPr marL="0" lvl="1" indent="0" defTabSz="914400">
              <a:lnSpc>
                <a:spcPct val="120000"/>
              </a:lnSpc>
              <a:buClr>
                <a:srgbClr val="009CDE"/>
              </a:buClr>
              <a:buNone/>
            </a:pPr>
            <a:endParaRPr lang="en-US" sz="2200" dirty="0">
              <a:solidFill>
                <a:srgbClr val="041E42"/>
              </a:solidFill>
              <a:latin typeface="Franklin Gothic Book" panose="020B0503020102020204" pitchFamily="34" charset="0"/>
            </a:endParaRPr>
          </a:p>
          <a:p>
            <a:pPr marL="0" indent="0">
              <a:buClr>
                <a:srgbClr val="92D050"/>
              </a:buClr>
              <a:buNone/>
            </a:pPr>
            <a:endParaRPr lang="en-US" sz="2200" dirty="0">
              <a:solidFill>
                <a:srgbClr val="041E42"/>
              </a:solidFill>
            </a:endParaRPr>
          </a:p>
        </p:txBody>
      </p:sp>
      <p:pic>
        <p:nvPicPr>
          <p:cNvPr id="2" name="PreparingForRetirement-Slide16">
            <a:hlinkClick r:id="" action="ppaction://media"/>
            <a:extLst>
              <a:ext uri="{FF2B5EF4-FFF2-40B4-BE49-F238E27FC236}">
                <a16:creationId xmlns:a16="http://schemas.microsoft.com/office/drawing/2014/main" id="{BFD5709B-59EF-FC11-2166-19B4C22FD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2640" y="5442650"/>
            <a:ext cx="45719" cy="45719"/>
          </a:xfrm>
          <a:prstGeom prst="rect">
            <a:avLst/>
          </a:prstGeom>
        </p:spPr>
      </p:pic>
    </p:spTree>
    <p:extLst>
      <p:ext uri="{BB962C8B-B14F-4D97-AF65-F5344CB8AC3E}">
        <p14:creationId xmlns:p14="http://schemas.microsoft.com/office/powerpoint/2010/main" val="17595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E955A8-A858-C7F1-13AA-B983A5A8E40E}"/>
              </a:ext>
            </a:extLst>
          </p:cNvPr>
          <p:cNvSpPr/>
          <p:nvPr/>
        </p:nvSpPr>
        <p:spPr>
          <a:xfrm>
            <a:off x="1809326" y="219100"/>
            <a:ext cx="10738741" cy="769441"/>
          </a:xfrm>
          <a:prstGeom prst="rect">
            <a:avLst/>
          </a:prstGeom>
        </p:spPr>
        <p:txBody>
          <a:bodyPr wrap="square">
            <a:spAutoFit/>
          </a:bodyPr>
          <a:lstStyle/>
          <a:p>
            <a:r>
              <a:rPr lang="en-US" sz="4400" dirty="0">
                <a:solidFill>
                  <a:srgbClr val="041E42"/>
                </a:solidFill>
                <a:latin typeface="Franklin Gothic Medium" panose="020B0603020102020204" pitchFamily="34" charset="0"/>
                <a:ea typeface="+mj-ea"/>
                <a:cs typeface="+mj-cs"/>
              </a:rPr>
              <a:t>Medicare Eligible at Time of Retirement </a:t>
            </a:r>
          </a:p>
        </p:txBody>
      </p:sp>
      <p:sp>
        <p:nvSpPr>
          <p:cNvPr id="5" name="Rectangle 4">
            <a:extLst>
              <a:ext uri="{FF2B5EF4-FFF2-40B4-BE49-F238E27FC236}">
                <a16:creationId xmlns:a16="http://schemas.microsoft.com/office/drawing/2014/main" id="{BB25C9C6-C6BA-DBFB-0109-58AF57ABB45D}"/>
              </a:ext>
            </a:extLst>
          </p:cNvPr>
          <p:cNvSpPr txBox="1">
            <a:spLocks noChangeArrowheads="1"/>
          </p:cNvSpPr>
          <p:nvPr/>
        </p:nvSpPr>
        <p:spPr>
          <a:xfrm>
            <a:off x="1910926" y="1362779"/>
            <a:ext cx="9837729" cy="45898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80000"/>
              </a:lnSpc>
              <a:buClrTx/>
              <a:buNone/>
            </a:pPr>
            <a:r>
              <a:rPr lang="en-US" altLang="en-US" sz="3000" dirty="0">
                <a:solidFill>
                  <a:srgbClr val="00A2E2"/>
                </a:solidFill>
                <a:latin typeface="Franklin Gothic Medium" panose="020B0603020102020204" pitchFamily="34" charset="0"/>
              </a:rPr>
              <a:t>65 ½ or older AND enrolled in the LION Advantage Plan</a:t>
            </a:r>
          </a:p>
          <a:p>
            <a:pPr lvl="1" defTabSz="914400">
              <a:lnSpc>
                <a:spcPct val="120000"/>
              </a:lnSpc>
              <a:buClr>
                <a:srgbClr val="009CDE"/>
              </a:buClr>
            </a:pPr>
            <a:endParaRPr lang="en-US" sz="1050" dirty="0">
              <a:solidFill>
                <a:srgbClr val="1E407C"/>
              </a:solidFill>
              <a:latin typeface="Franklin Gothic Book" panose="020B0503020102020204" pitchFamily="34" charset="0"/>
            </a:endParaRPr>
          </a:p>
          <a:p>
            <a:pPr marL="511175" lvl="1" indent="-225425" defTabSz="914400">
              <a:lnSpc>
                <a:spcPct val="110000"/>
              </a:lnSpc>
              <a:buClr>
                <a:srgbClr val="041E42"/>
              </a:buClr>
            </a:pPr>
            <a:r>
              <a:rPr lang="en-US" sz="2400" dirty="0">
                <a:solidFill>
                  <a:srgbClr val="041E42"/>
                </a:solidFill>
                <a:latin typeface="Franklin Gothic Book" panose="020B0503020102020204" pitchFamily="34" charset="0"/>
              </a:rPr>
              <a:t>Anyone age 65 ½ or older who is enrolled in a qualified high-deductible health plan (LION Advantage) with a Health Savings Account (HSA), who retires and enrolls in Medicare Part A, will experience a Medicare-required “look-back period” of 6 months.</a:t>
            </a:r>
          </a:p>
          <a:p>
            <a:pPr marL="511175" lvl="1" indent="-225425" defTabSz="914400">
              <a:lnSpc>
                <a:spcPct val="110000"/>
              </a:lnSpc>
              <a:buClr>
                <a:srgbClr val="041E42"/>
              </a:buClr>
            </a:pPr>
            <a:endParaRPr lang="en-US" sz="1100" dirty="0">
              <a:solidFill>
                <a:srgbClr val="041E42"/>
              </a:solidFill>
              <a:latin typeface="Franklin Gothic Book" panose="020B0503020102020204" pitchFamily="34" charset="0"/>
            </a:endParaRPr>
          </a:p>
          <a:p>
            <a:pPr marL="511175" lvl="1" indent="-225425" defTabSz="914400">
              <a:lnSpc>
                <a:spcPct val="110000"/>
              </a:lnSpc>
              <a:buClr>
                <a:srgbClr val="041E42"/>
              </a:buClr>
            </a:pPr>
            <a:r>
              <a:rPr lang="en-US" sz="2400" dirty="0">
                <a:solidFill>
                  <a:srgbClr val="041E42"/>
                </a:solidFill>
                <a:latin typeface="Franklin Gothic Book" panose="020B0503020102020204" pitchFamily="34" charset="0"/>
              </a:rPr>
              <a:t>The solution: In order to avoid potential tax issues, you want to </a:t>
            </a:r>
            <a:r>
              <a:rPr lang="en-US" sz="2400" dirty="0">
                <a:solidFill>
                  <a:srgbClr val="041E42"/>
                </a:solidFill>
                <a:latin typeface="Franklin Gothic Medium" panose="020B0603020102020204" pitchFamily="34" charset="0"/>
              </a:rPr>
              <a:t>stop your HSA Contributions</a:t>
            </a:r>
            <a:r>
              <a:rPr lang="en-US" sz="2400" dirty="0">
                <a:solidFill>
                  <a:srgbClr val="041E42"/>
                </a:solidFill>
                <a:latin typeface="Franklin Gothic Book" panose="020B0503020102020204" pitchFamily="34" charset="0"/>
              </a:rPr>
              <a:t> so that you have 6 months of NO contributions before you file for Medicare. </a:t>
            </a:r>
          </a:p>
          <a:p>
            <a:pPr marL="511175" lvl="1" indent="-225425" defTabSz="914400">
              <a:lnSpc>
                <a:spcPct val="110000"/>
              </a:lnSpc>
              <a:buClr>
                <a:srgbClr val="041E42"/>
              </a:buClr>
            </a:pPr>
            <a:endParaRPr lang="en-US" sz="1200" dirty="0">
              <a:solidFill>
                <a:srgbClr val="041E42"/>
              </a:solidFill>
              <a:latin typeface="Franklin Gothic Book" panose="020B0503020102020204" pitchFamily="34" charset="0"/>
            </a:endParaRPr>
          </a:p>
          <a:p>
            <a:pPr marL="511175" lvl="1" indent="-225425" defTabSz="914400">
              <a:lnSpc>
                <a:spcPct val="110000"/>
              </a:lnSpc>
              <a:buClr>
                <a:srgbClr val="041E42"/>
              </a:buClr>
            </a:pPr>
            <a:r>
              <a:rPr lang="en-US" sz="2400" dirty="0">
                <a:solidFill>
                  <a:srgbClr val="041E42"/>
                </a:solidFill>
                <a:latin typeface="Franklin Gothic Book" panose="020B0503020102020204" pitchFamily="34" charset="0"/>
              </a:rPr>
              <a:t>Consult with your licensed tax advisor</a:t>
            </a:r>
          </a:p>
          <a:p>
            <a:pPr marL="457200" lvl="1" indent="0">
              <a:lnSpc>
                <a:spcPct val="120000"/>
              </a:lnSpc>
              <a:buClr>
                <a:srgbClr val="92D050"/>
              </a:buClr>
              <a:buNone/>
            </a:pPr>
            <a:endParaRPr lang="en-US" sz="6000" dirty="0">
              <a:solidFill>
                <a:srgbClr val="041E42"/>
              </a:solidFill>
              <a:latin typeface="Franklin Gothic Book" panose="020B0503020102020204" pitchFamily="34" charset="0"/>
            </a:endParaRPr>
          </a:p>
        </p:txBody>
      </p:sp>
      <p:pic>
        <p:nvPicPr>
          <p:cNvPr id="2" name="PreparingForRetirement-Slide17">
            <a:hlinkClick r:id="" action="ppaction://media"/>
            <a:extLst>
              <a:ext uri="{FF2B5EF4-FFF2-40B4-BE49-F238E27FC236}">
                <a16:creationId xmlns:a16="http://schemas.microsoft.com/office/drawing/2014/main" id="{A96758F5-99BC-9F1E-D55A-B2B41A78A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1002" y="5444939"/>
            <a:ext cx="50282" cy="50282"/>
          </a:xfrm>
          <a:prstGeom prst="rect">
            <a:avLst/>
          </a:prstGeom>
        </p:spPr>
      </p:pic>
    </p:spTree>
    <p:extLst>
      <p:ext uri="{BB962C8B-B14F-4D97-AF65-F5344CB8AC3E}">
        <p14:creationId xmlns:p14="http://schemas.microsoft.com/office/powerpoint/2010/main" val="311199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A399A-AA51-3519-3417-793A9DAF2124}"/>
              </a:ext>
            </a:extLst>
          </p:cNvPr>
          <p:cNvSpPr/>
          <p:nvPr/>
        </p:nvSpPr>
        <p:spPr>
          <a:xfrm>
            <a:off x="1764221" y="223012"/>
            <a:ext cx="10738741" cy="707886"/>
          </a:xfrm>
          <a:prstGeom prst="rect">
            <a:avLst/>
          </a:prstGeom>
        </p:spPr>
        <p:txBody>
          <a:bodyPr wrap="square">
            <a:spAutoFit/>
          </a:bodyPr>
          <a:lstStyle/>
          <a:p>
            <a:r>
              <a:rPr lang="en-US" sz="4000" dirty="0">
                <a:solidFill>
                  <a:srgbClr val="041E42"/>
                </a:solidFill>
                <a:latin typeface="Franklin Gothic Medium" panose="020B0603020102020204" pitchFamily="34" charset="0"/>
                <a:ea typeface="+mj-ea"/>
                <a:cs typeface="+mj-cs"/>
              </a:rPr>
              <a:t>Becoming Medicare Eligible after Retirement </a:t>
            </a:r>
          </a:p>
        </p:txBody>
      </p:sp>
      <p:sp>
        <p:nvSpPr>
          <p:cNvPr id="5" name="Rectangle 4">
            <a:extLst>
              <a:ext uri="{FF2B5EF4-FFF2-40B4-BE49-F238E27FC236}">
                <a16:creationId xmlns:a16="http://schemas.microsoft.com/office/drawing/2014/main" id="{C6C5E826-729C-C485-516A-A7ED39E533B9}"/>
              </a:ext>
            </a:extLst>
          </p:cNvPr>
          <p:cNvSpPr/>
          <p:nvPr/>
        </p:nvSpPr>
        <p:spPr>
          <a:xfrm>
            <a:off x="2586182" y="1286711"/>
            <a:ext cx="9677428" cy="461665"/>
          </a:xfrm>
          <a:prstGeom prst="rect">
            <a:avLst/>
          </a:prstGeom>
        </p:spPr>
        <p:txBody>
          <a:bodyPr wrap="square">
            <a:spAutoFit/>
          </a:bodyPr>
          <a:lstStyle/>
          <a:p>
            <a:r>
              <a:rPr lang="en-US" dirty="0">
                <a:solidFill>
                  <a:srgbClr val="00A2E2"/>
                </a:solidFill>
                <a:latin typeface="Franklin Gothic Medium" panose="020B0603020102020204" pitchFamily="34" charset="0"/>
              </a:rPr>
              <a:t> </a:t>
            </a:r>
            <a:r>
              <a:rPr lang="en-US" sz="2400" dirty="0">
                <a:solidFill>
                  <a:srgbClr val="00A2E2"/>
                </a:solidFill>
                <a:latin typeface="Franklin Gothic Medium" panose="020B0603020102020204" pitchFamily="34" charset="0"/>
              </a:rPr>
              <a:t>Begin the process 2 - 3 months BEFORE turning 65</a:t>
            </a:r>
          </a:p>
        </p:txBody>
      </p:sp>
      <p:pic>
        <p:nvPicPr>
          <p:cNvPr id="6" name="Graphic 5" descr="Daily calendar">
            <a:extLst>
              <a:ext uri="{FF2B5EF4-FFF2-40B4-BE49-F238E27FC236}">
                <a16:creationId xmlns:a16="http://schemas.microsoft.com/office/drawing/2014/main" id="{9234E1FA-AEBF-1DD5-8AB8-BF90A84793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0484" y="1109695"/>
            <a:ext cx="815698" cy="815698"/>
          </a:xfrm>
          <a:prstGeom prst="rect">
            <a:avLst/>
          </a:prstGeom>
        </p:spPr>
      </p:pic>
      <p:sp>
        <p:nvSpPr>
          <p:cNvPr id="7" name="Rectangle 4">
            <a:extLst>
              <a:ext uri="{FF2B5EF4-FFF2-40B4-BE49-F238E27FC236}">
                <a16:creationId xmlns:a16="http://schemas.microsoft.com/office/drawing/2014/main" id="{124C7B61-D03C-E497-6EFE-A2B035B6F03B}"/>
              </a:ext>
            </a:extLst>
          </p:cNvPr>
          <p:cNvSpPr txBox="1">
            <a:spLocks noChangeArrowheads="1"/>
          </p:cNvSpPr>
          <p:nvPr/>
        </p:nvSpPr>
        <p:spPr>
          <a:xfrm>
            <a:off x="1897571" y="2102409"/>
            <a:ext cx="9872016" cy="37782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9CDE"/>
              </a:buClr>
              <a:buNone/>
            </a:pPr>
            <a:r>
              <a:rPr lang="en-US" altLang="en-US" sz="2000" dirty="0">
                <a:solidFill>
                  <a:srgbClr val="041E42"/>
                </a:solidFill>
                <a:latin typeface="Franklin Gothic Book" panose="020B0503020102020204" pitchFamily="34" charset="0"/>
              </a:rPr>
              <a:t>Employee Benefits will send you and/or your Medicare eligible spouse a letter approximately 2 -3 months before you turn 65.  The letter will advise the following:</a:t>
            </a:r>
          </a:p>
          <a:p>
            <a:pPr marL="0" indent="0">
              <a:buClr>
                <a:srgbClr val="009CDE"/>
              </a:buClr>
              <a:buNone/>
            </a:pPr>
            <a:endParaRPr lang="en-US" altLang="en-US" sz="2000" dirty="0">
              <a:solidFill>
                <a:srgbClr val="041E42"/>
              </a:solidFill>
              <a:latin typeface="Franklin Gothic Book" panose="020B0503020102020204" pitchFamily="34" charset="0"/>
            </a:endParaRPr>
          </a:p>
          <a:p>
            <a:pPr marL="0" indent="0">
              <a:buClr>
                <a:srgbClr val="009CDE"/>
              </a:buClr>
              <a:buNone/>
            </a:pPr>
            <a:r>
              <a:rPr lang="en-US" altLang="en-US" sz="2000" dirty="0">
                <a:solidFill>
                  <a:srgbClr val="041E42"/>
                </a:solidFill>
                <a:latin typeface="Franklin Gothic Medium" panose="020B0603020102020204" pitchFamily="34" charset="0"/>
              </a:rPr>
              <a:t>1.  Enroll in Medicare Parts A &amp; B by visiting your local Social Security Office </a:t>
            </a:r>
          </a:p>
          <a:p>
            <a:pPr marL="344488" indent="-344488">
              <a:buClr>
                <a:srgbClr val="009CDE"/>
              </a:buClr>
              <a:buNone/>
            </a:pPr>
            <a:r>
              <a:rPr lang="en-US" altLang="en-US" sz="2000" i="1" dirty="0">
                <a:solidFill>
                  <a:srgbClr val="041E42"/>
                </a:solidFill>
                <a:latin typeface="Franklin Gothic Book" panose="020B0503020102020204" pitchFamily="34" charset="0"/>
              </a:rPr>
              <a:t>     Do not </a:t>
            </a:r>
            <a:r>
              <a:rPr lang="en-US" altLang="en-US" sz="2000" dirty="0">
                <a:solidFill>
                  <a:srgbClr val="041E42"/>
                </a:solidFill>
                <a:latin typeface="Franklin Gothic Book" panose="020B0503020102020204" pitchFamily="34" charset="0"/>
              </a:rPr>
              <a:t>enroll in separate Part D drug plan – prescription drug plan included in</a:t>
            </a:r>
            <a:br>
              <a:rPr lang="en-US" altLang="en-US" sz="2000" dirty="0">
                <a:solidFill>
                  <a:srgbClr val="041E42"/>
                </a:solidFill>
                <a:latin typeface="Franklin Gothic Book" panose="020B0503020102020204" pitchFamily="34" charset="0"/>
              </a:rPr>
            </a:br>
            <a:r>
              <a:rPr lang="en-US" altLang="en-US" sz="2000" dirty="0">
                <a:solidFill>
                  <a:srgbClr val="041E42"/>
                </a:solidFill>
                <a:latin typeface="Franklin Gothic Book" panose="020B0503020102020204" pitchFamily="34" charset="0"/>
              </a:rPr>
              <a:t>Freedom Blue PPO</a:t>
            </a:r>
          </a:p>
          <a:p>
            <a:pPr marL="0" indent="0">
              <a:buClr>
                <a:srgbClr val="009CDE"/>
              </a:buClr>
              <a:buNone/>
            </a:pPr>
            <a:endParaRPr lang="en-US" altLang="en-US" sz="2000" dirty="0">
              <a:solidFill>
                <a:srgbClr val="041E42"/>
              </a:solidFill>
              <a:latin typeface="Franklin Gothic Book" panose="020B0503020102020204" pitchFamily="34" charset="0"/>
            </a:endParaRPr>
          </a:p>
          <a:p>
            <a:pPr marL="0" indent="0">
              <a:buClr>
                <a:srgbClr val="009CDE"/>
              </a:buClr>
              <a:buNone/>
            </a:pPr>
            <a:r>
              <a:rPr lang="en-US" altLang="en-US" sz="2000" dirty="0">
                <a:solidFill>
                  <a:srgbClr val="041E42"/>
                </a:solidFill>
                <a:latin typeface="Franklin Gothic Medium" panose="020B0603020102020204" pitchFamily="34" charset="0"/>
              </a:rPr>
              <a:t>2. After receiving your Medicare card, complete the Freedom Blue application and return it to Employee Benefits with a copy of your Medicare card PRIOR to your 65</a:t>
            </a:r>
            <a:r>
              <a:rPr lang="en-US" altLang="en-US" sz="2000" baseline="30000" dirty="0">
                <a:solidFill>
                  <a:srgbClr val="041E42"/>
                </a:solidFill>
                <a:latin typeface="Franklin Gothic Medium" panose="020B0603020102020204" pitchFamily="34" charset="0"/>
              </a:rPr>
              <a:t>th</a:t>
            </a:r>
            <a:r>
              <a:rPr lang="en-US" altLang="en-US" sz="2000" dirty="0">
                <a:solidFill>
                  <a:srgbClr val="041E42"/>
                </a:solidFill>
                <a:latin typeface="Franklin Gothic Medium" panose="020B0603020102020204" pitchFamily="34" charset="0"/>
              </a:rPr>
              <a:t> birthday</a:t>
            </a:r>
          </a:p>
        </p:txBody>
      </p:sp>
      <p:pic>
        <p:nvPicPr>
          <p:cNvPr id="2" name="PreparingForRetirement-Slide21">
            <a:hlinkClick r:id="" action="ppaction://media"/>
            <a:extLst>
              <a:ext uri="{FF2B5EF4-FFF2-40B4-BE49-F238E27FC236}">
                <a16:creationId xmlns:a16="http://schemas.microsoft.com/office/drawing/2014/main" id="{EFD4AAB6-42E4-EA50-441D-8DD309DF5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4935" y="5571289"/>
            <a:ext cx="70601" cy="70601"/>
          </a:xfrm>
          <a:prstGeom prst="rect">
            <a:avLst/>
          </a:prstGeom>
        </p:spPr>
      </p:pic>
    </p:spTree>
    <p:extLst>
      <p:ext uri="{BB962C8B-B14F-4D97-AF65-F5344CB8AC3E}">
        <p14:creationId xmlns:p14="http://schemas.microsoft.com/office/powerpoint/2010/main" val="310507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E95D14-473C-DDE1-3B1C-D47822FC4F80}"/>
              </a:ext>
            </a:extLst>
          </p:cNvPr>
          <p:cNvSpPr txBox="1"/>
          <p:nvPr/>
        </p:nvSpPr>
        <p:spPr>
          <a:xfrm>
            <a:off x="1476256" y="1186847"/>
            <a:ext cx="10003171" cy="3785652"/>
          </a:xfrm>
          <a:prstGeom prst="rect">
            <a:avLst/>
          </a:prstGeom>
          <a:noFill/>
        </p:spPr>
        <p:txBody>
          <a:bodyPr wrap="square">
            <a:spAutoFit/>
          </a:bodyPr>
          <a:lstStyle/>
          <a:p>
            <a:pPr lvl="1">
              <a:buClr>
                <a:srgbClr val="009CDE"/>
              </a:buClr>
            </a:pPr>
            <a:r>
              <a:rPr lang="en-US" sz="2400" dirty="0">
                <a:solidFill>
                  <a:srgbClr val="041E42"/>
                </a:solidFill>
                <a:latin typeface="Franklin Gothic Book" panose="020B0503020102020204" pitchFamily="34" charset="0"/>
              </a:rPr>
              <a:t>Medicare eligible retirees and dependents enrolled in Parts A and B, need to enroll in Penn State’s Medicare Advantage plan. Please contact HR Services upon becoming Medicare Eligible to enroll in the correct plan based on Medicare eligibility.</a:t>
            </a:r>
          </a:p>
          <a:p>
            <a:pPr marL="742950" lvl="1" indent="-285750">
              <a:buClr>
                <a:srgbClr val="009CDE"/>
              </a:buClr>
              <a:buFont typeface="Arial" panose="020B0604020202020204" pitchFamily="34" charset="0"/>
              <a:buChar char="•"/>
            </a:pPr>
            <a:endParaRPr lang="en-US" sz="2400" dirty="0">
              <a:solidFill>
                <a:srgbClr val="041E42"/>
              </a:solidFill>
              <a:latin typeface="Franklin Gothic Book" panose="020B0503020102020204" pitchFamily="34" charset="0"/>
            </a:endParaRPr>
          </a:p>
          <a:p>
            <a:pPr lvl="1">
              <a:buClr>
                <a:srgbClr val="009CDE"/>
              </a:buClr>
            </a:pPr>
            <a:r>
              <a:rPr lang="en-US" sz="2400" dirty="0">
                <a:solidFill>
                  <a:srgbClr val="041E42"/>
                </a:solidFill>
                <a:latin typeface="Franklin Gothic Book" panose="020B0503020102020204" pitchFamily="34" charset="0"/>
              </a:rPr>
              <a:t>For those eligible for Medicare due to disability and are only enrolled in Medicare Part A, Medicare will pay as primary for Part A services. The non-Medicare eligible plan will pay primary for Part B until you become Medicare eligible due to age; at which time you are required to enroll in Medicare Part B to continue on Penn State benefits with Freedom Blue.</a:t>
            </a:r>
          </a:p>
        </p:txBody>
      </p:sp>
      <p:sp>
        <p:nvSpPr>
          <p:cNvPr id="5" name="Rectangle 4">
            <a:extLst>
              <a:ext uri="{FF2B5EF4-FFF2-40B4-BE49-F238E27FC236}">
                <a16:creationId xmlns:a16="http://schemas.microsoft.com/office/drawing/2014/main" id="{7ED747CA-0BE5-10E1-9710-28DCD4436313}"/>
              </a:ext>
            </a:extLst>
          </p:cNvPr>
          <p:cNvSpPr/>
          <p:nvPr/>
        </p:nvSpPr>
        <p:spPr>
          <a:xfrm>
            <a:off x="1787671" y="283747"/>
            <a:ext cx="10262663" cy="707886"/>
          </a:xfrm>
          <a:prstGeom prst="rect">
            <a:avLst/>
          </a:prstGeom>
        </p:spPr>
        <p:txBody>
          <a:bodyPr wrap="square">
            <a:spAutoFit/>
          </a:bodyPr>
          <a:lstStyle/>
          <a:p>
            <a:r>
              <a:rPr lang="en-US" dirty="0">
                <a:solidFill>
                  <a:srgbClr val="041E42"/>
                </a:solidFill>
                <a:latin typeface="Franklin Gothic Medium" panose="020B0603020102020204" pitchFamily="34" charset="0"/>
              </a:rPr>
              <a:t> </a:t>
            </a:r>
            <a:r>
              <a:rPr lang="en-US" sz="4000" dirty="0">
                <a:solidFill>
                  <a:srgbClr val="041E42"/>
                </a:solidFill>
                <a:latin typeface="Franklin Gothic Medium" panose="020B0603020102020204" pitchFamily="34" charset="0"/>
                <a:ea typeface="+mj-ea"/>
                <a:cs typeface="+mj-cs"/>
              </a:rPr>
              <a:t>Becoming Medicare Eligible due to Disability</a:t>
            </a:r>
          </a:p>
        </p:txBody>
      </p:sp>
      <p:pic>
        <p:nvPicPr>
          <p:cNvPr id="2" name="PreparingForRetirement-Slide19">
            <a:hlinkClick r:id="" action="ppaction://media"/>
            <a:extLst>
              <a:ext uri="{FF2B5EF4-FFF2-40B4-BE49-F238E27FC236}">
                <a16:creationId xmlns:a16="http://schemas.microsoft.com/office/drawing/2014/main" id="{9B00289A-73DC-12B4-D38F-AC63DF83D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2166" y="5556250"/>
            <a:ext cx="114903" cy="114903"/>
          </a:xfrm>
          <a:prstGeom prst="rect">
            <a:avLst/>
          </a:prstGeom>
        </p:spPr>
      </p:pic>
    </p:spTree>
    <p:extLst>
      <p:ext uri="{BB962C8B-B14F-4D97-AF65-F5344CB8AC3E}">
        <p14:creationId xmlns:p14="http://schemas.microsoft.com/office/powerpoint/2010/main" val="6919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7F9C5-4C72-1D41-72D2-47AE625B8867}"/>
              </a:ext>
            </a:extLst>
          </p:cNvPr>
          <p:cNvSpPr txBox="1"/>
          <p:nvPr/>
        </p:nvSpPr>
        <p:spPr>
          <a:xfrm>
            <a:off x="1778343" y="151693"/>
            <a:ext cx="6098058" cy="707886"/>
          </a:xfrm>
          <a:prstGeom prst="rect">
            <a:avLst/>
          </a:prstGeom>
          <a:noFill/>
        </p:spPr>
        <p:txBody>
          <a:bodyPr wrap="square">
            <a:spAutoFit/>
          </a:bodyPr>
          <a:lstStyle/>
          <a:p>
            <a:r>
              <a:rPr lang="en-US" sz="4000" dirty="0">
                <a:solidFill>
                  <a:srgbClr val="041E42"/>
                </a:solidFill>
                <a:latin typeface="Franklin Gothic Medium" panose="020B0603020102020204" pitchFamily="34" charset="0"/>
                <a:ea typeface="+mj-ea"/>
                <a:cs typeface="+mj-cs"/>
              </a:rPr>
              <a:t>Retirement Checklist</a:t>
            </a:r>
          </a:p>
        </p:txBody>
      </p:sp>
      <p:sp>
        <p:nvSpPr>
          <p:cNvPr id="7" name="TextBox 6">
            <a:extLst>
              <a:ext uri="{FF2B5EF4-FFF2-40B4-BE49-F238E27FC236}">
                <a16:creationId xmlns:a16="http://schemas.microsoft.com/office/drawing/2014/main" id="{78869550-1890-7576-0DBE-1E5EEA76BB4B}"/>
              </a:ext>
            </a:extLst>
          </p:cNvPr>
          <p:cNvSpPr txBox="1"/>
          <p:nvPr/>
        </p:nvSpPr>
        <p:spPr>
          <a:xfrm>
            <a:off x="1778343" y="894858"/>
            <a:ext cx="10162926" cy="830997"/>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41E42"/>
                </a:solidFill>
                <a:latin typeface="Franklin Gothic Medium" panose="020B0603020102020204" pitchFamily="34" charset="0"/>
              </a:rPr>
              <a:t>Attend a Preparing for Retirement webinar</a:t>
            </a:r>
          </a:p>
          <a:p>
            <a:r>
              <a:rPr lang="en-US" sz="2800" i="1" dirty="0">
                <a:solidFill>
                  <a:srgbClr val="041E42"/>
                </a:solidFill>
                <a:latin typeface="Franklin Gothic Book" panose="020B0503020102020204" pitchFamily="34" charset="0"/>
              </a:rPr>
              <a:t>    </a:t>
            </a:r>
            <a:r>
              <a:rPr lang="en-US" sz="1800" i="1" dirty="0">
                <a:solidFill>
                  <a:srgbClr val="041E42"/>
                </a:solidFill>
                <a:latin typeface="Franklin Gothic Book" panose="020B0503020102020204" pitchFamily="34" charset="0"/>
              </a:rPr>
              <a:t>Additionally, you will want to review the </a:t>
            </a:r>
            <a:r>
              <a:rPr lang="en-US" i="1" dirty="0">
                <a:solidFill>
                  <a:srgbClr val="00A2E2"/>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Guide to Retirement</a:t>
            </a:r>
            <a:r>
              <a:rPr lang="en-US" i="1" dirty="0">
                <a:solidFill>
                  <a:srgbClr val="00A2E2"/>
                </a:solidFill>
                <a:latin typeface="Franklin Gothic Book" panose="020B0503020102020204" pitchFamily="34" charset="0"/>
              </a:rPr>
              <a:t> </a:t>
            </a:r>
            <a:r>
              <a:rPr lang="en-US" sz="1800" i="1" dirty="0">
                <a:solidFill>
                  <a:srgbClr val="041E42"/>
                </a:solidFill>
                <a:latin typeface="Franklin Gothic Book" panose="020B0503020102020204" pitchFamily="34" charset="0"/>
              </a:rPr>
              <a:t>portion of the HR website</a:t>
            </a:r>
            <a:endParaRPr lang="en-US" sz="2800" b="1" i="1" dirty="0">
              <a:solidFill>
                <a:srgbClr val="041E42"/>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4E3B2AF0-8E69-3EC1-6813-7363124A1012}"/>
              </a:ext>
            </a:extLst>
          </p:cNvPr>
          <p:cNvSpPr txBox="1"/>
          <p:nvPr/>
        </p:nvSpPr>
        <p:spPr>
          <a:xfrm>
            <a:off x="1778343" y="1791208"/>
            <a:ext cx="10162926" cy="1231106"/>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41E42"/>
                </a:solidFill>
                <a:latin typeface="Franklin Gothic Medium" panose="020B0603020102020204" pitchFamily="34" charset="0"/>
              </a:rPr>
              <a:t>Consult with your retirement plan vendor</a:t>
            </a:r>
            <a:br>
              <a:rPr lang="en-US" sz="2000" dirty="0">
                <a:solidFill>
                  <a:srgbClr val="041E42"/>
                </a:solidFill>
                <a:latin typeface="Franklin Gothic Medium" panose="020B0603020102020204" pitchFamily="34" charset="0"/>
              </a:rPr>
            </a:br>
            <a:r>
              <a:rPr lang="en-US" i="1" dirty="0">
                <a:solidFill>
                  <a:srgbClr val="041E42"/>
                </a:solidFill>
                <a:latin typeface="Franklin Gothic Book" panose="020B0503020102020204" pitchFamily="34" charset="0"/>
              </a:rPr>
              <a:t>Employees should meet with a retirement planning specialist from TIAA or SERS to</a:t>
            </a:r>
            <a:br>
              <a:rPr lang="en-US" i="1" dirty="0">
                <a:solidFill>
                  <a:srgbClr val="041E42"/>
                </a:solidFill>
                <a:latin typeface="Franklin Gothic Book" panose="020B0503020102020204" pitchFamily="34" charset="0"/>
              </a:rPr>
            </a:br>
            <a:r>
              <a:rPr lang="en-US" i="1" dirty="0">
                <a:solidFill>
                  <a:srgbClr val="041E42"/>
                </a:solidFill>
                <a:latin typeface="Franklin Gothic Book" panose="020B0503020102020204" pitchFamily="34" charset="0"/>
              </a:rPr>
              <a:t>review income projections</a:t>
            </a:r>
          </a:p>
          <a:p>
            <a:pPr marL="342900" indent="-342900">
              <a:buAutoNum type="arabicPeriod"/>
            </a:pPr>
            <a:endParaRPr lang="en-US" dirty="0">
              <a:solidFill>
                <a:srgbClr val="041E42"/>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744570C3-5F69-82CD-373D-14F592AE5504}"/>
              </a:ext>
            </a:extLst>
          </p:cNvPr>
          <p:cNvSpPr txBox="1"/>
          <p:nvPr/>
        </p:nvSpPr>
        <p:spPr>
          <a:xfrm>
            <a:off x="1778343" y="2850424"/>
            <a:ext cx="9937751" cy="707886"/>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41E42"/>
                </a:solidFill>
                <a:latin typeface="Franklin Gothic Medium" panose="020B0603020102020204" pitchFamily="34" charset="0"/>
              </a:rPr>
              <a:t>Call HR Services to confirm eligibility to retire</a:t>
            </a:r>
          </a:p>
          <a:p>
            <a:r>
              <a:rPr lang="en-US" sz="2000" b="1" i="1" dirty="0">
                <a:solidFill>
                  <a:srgbClr val="041E42"/>
                </a:solidFill>
                <a:latin typeface="Franklin Gothic Book" panose="020B0503020102020204" pitchFamily="34" charset="0"/>
              </a:rPr>
              <a:t>     </a:t>
            </a:r>
            <a:r>
              <a:rPr lang="en-US" i="1" dirty="0">
                <a:solidFill>
                  <a:srgbClr val="041E42"/>
                </a:solidFill>
                <a:latin typeface="Franklin Gothic Book" panose="020B0503020102020204" pitchFamily="34" charset="0"/>
              </a:rPr>
              <a:t>Employees can also submit inquiries by visiting </a:t>
            </a:r>
            <a:r>
              <a:rPr lang="en-US" i="1" dirty="0" err="1">
                <a:solidFill>
                  <a:srgbClr val="00A2E2"/>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WorkLion</a:t>
            </a:r>
            <a:r>
              <a:rPr lang="en-US" i="1" dirty="0">
                <a:solidFill>
                  <a:srgbClr val="041E42"/>
                </a:solidFill>
                <a:latin typeface="Franklin Gothic Book" panose="020B0503020102020204" pitchFamily="34" charset="0"/>
              </a:rPr>
              <a:t> </a:t>
            </a:r>
          </a:p>
        </p:txBody>
      </p:sp>
      <p:sp>
        <p:nvSpPr>
          <p:cNvPr id="13" name="TextBox 12">
            <a:extLst>
              <a:ext uri="{FF2B5EF4-FFF2-40B4-BE49-F238E27FC236}">
                <a16:creationId xmlns:a16="http://schemas.microsoft.com/office/drawing/2014/main" id="{E8CDA754-3963-E996-CD97-84B8D5B658D6}"/>
              </a:ext>
            </a:extLst>
          </p:cNvPr>
          <p:cNvSpPr txBox="1"/>
          <p:nvPr/>
        </p:nvSpPr>
        <p:spPr>
          <a:xfrm>
            <a:off x="1778343" y="3654082"/>
            <a:ext cx="9639728" cy="954107"/>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41E42"/>
                </a:solidFill>
                <a:latin typeface="Franklin Gothic Medium" panose="020B0603020102020204" pitchFamily="34" charset="0"/>
              </a:rPr>
              <a:t>Notify your supervisor of your intent to retire</a:t>
            </a:r>
          </a:p>
          <a:p>
            <a:r>
              <a:rPr lang="en-US" dirty="0">
                <a:solidFill>
                  <a:srgbClr val="041E42"/>
                </a:solidFill>
                <a:latin typeface="Roboto" panose="02000000000000000000" pitchFamily="2" charset="0"/>
                <a:cs typeface="Times New Roman" panose="02020603050405020304" pitchFamily="18" charset="0"/>
              </a:rPr>
              <a:t>      </a:t>
            </a:r>
            <a:r>
              <a:rPr lang="en-US" sz="1800" i="1" dirty="0">
                <a:solidFill>
                  <a:srgbClr val="041E42"/>
                </a:solidFill>
                <a:latin typeface="Franklin Gothic Book" panose="020B0503020102020204" pitchFamily="34" charset="0"/>
              </a:rPr>
              <a:t>Please see the </a:t>
            </a:r>
            <a:r>
              <a:rPr lang="en-US" sz="1800" i="1" dirty="0">
                <a:solidFill>
                  <a:srgbClr val="00A2E2"/>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HR Strategic Partner and Consultant Directory</a:t>
            </a:r>
            <a:r>
              <a:rPr lang="en-US" sz="1800" i="1" dirty="0">
                <a:solidFill>
                  <a:srgbClr val="041E42"/>
                </a:solidFill>
                <a:latin typeface="Franklin Gothic Book" panose="020B0503020102020204" pitchFamily="34" charset="0"/>
              </a:rPr>
              <a:t> should you need</a:t>
            </a:r>
            <a:br>
              <a:rPr lang="en-US" sz="1800" i="1" dirty="0">
                <a:solidFill>
                  <a:srgbClr val="041E42"/>
                </a:solidFill>
                <a:latin typeface="Franklin Gothic Book" panose="020B0503020102020204" pitchFamily="34" charset="0"/>
              </a:rPr>
            </a:br>
            <a:r>
              <a:rPr lang="en-US" sz="1800" i="1" dirty="0">
                <a:solidFill>
                  <a:srgbClr val="041E42"/>
                </a:solidFill>
                <a:latin typeface="Franklin Gothic Book" panose="020B0503020102020204" pitchFamily="34" charset="0"/>
              </a:rPr>
              <a:t>      assistance locating your local HR contacts</a:t>
            </a:r>
          </a:p>
        </p:txBody>
      </p:sp>
      <p:sp>
        <p:nvSpPr>
          <p:cNvPr id="14" name="TextBox 13">
            <a:extLst>
              <a:ext uri="{FF2B5EF4-FFF2-40B4-BE49-F238E27FC236}">
                <a16:creationId xmlns:a16="http://schemas.microsoft.com/office/drawing/2014/main" id="{80779933-542E-56C1-922D-665EC30CAA74}"/>
              </a:ext>
            </a:extLst>
          </p:cNvPr>
          <p:cNvSpPr txBox="1"/>
          <p:nvPr/>
        </p:nvSpPr>
        <p:spPr>
          <a:xfrm>
            <a:off x="1778343" y="4691556"/>
            <a:ext cx="9751962" cy="954107"/>
          </a:xfrm>
          <a:prstGeom prst="rect">
            <a:avLst/>
          </a:prstGeom>
          <a:noFill/>
        </p:spPr>
        <p:txBody>
          <a:bodyPr wrap="square">
            <a:spAutoFit/>
          </a:bodyPr>
          <a:lstStyle/>
          <a:p>
            <a:pPr marL="342900" indent="-342900">
              <a:buFont typeface="Wingdings" panose="05000000000000000000" pitchFamily="2" charset="2"/>
              <a:buChar char="ü"/>
            </a:pPr>
            <a:r>
              <a:rPr lang="en-US" sz="2000" dirty="0">
                <a:solidFill>
                  <a:srgbClr val="041E42"/>
                </a:solidFill>
                <a:latin typeface="Franklin Gothic Medium" panose="020B0603020102020204" pitchFamily="34" charset="0"/>
              </a:rPr>
              <a:t>Review personal information in Workday</a:t>
            </a:r>
          </a:p>
          <a:p>
            <a:r>
              <a:rPr lang="en-US" dirty="0">
                <a:solidFill>
                  <a:srgbClr val="041E42"/>
                </a:solidFill>
                <a:latin typeface="Franklin Gothic Book" panose="020B0503020102020204" pitchFamily="34" charset="0"/>
              </a:rPr>
              <a:t>      </a:t>
            </a:r>
            <a:r>
              <a:rPr lang="en-US" sz="1800" i="1" dirty="0">
                <a:solidFill>
                  <a:srgbClr val="041E42"/>
                </a:solidFill>
                <a:latin typeface="Franklin Gothic Book" panose="020B0503020102020204" pitchFamily="34" charset="0"/>
              </a:rPr>
              <a:t>Employees should review their information and their dependent information</a:t>
            </a:r>
            <a:br>
              <a:rPr lang="en-US" sz="1800" i="1" dirty="0">
                <a:solidFill>
                  <a:srgbClr val="041E42"/>
                </a:solidFill>
                <a:latin typeface="Franklin Gothic Book" panose="020B0503020102020204" pitchFamily="34" charset="0"/>
              </a:rPr>
            </a:br>
            <a:r>
              <a:rPr lang="en-US" sz="1800" i="1" dirty="0">
                <a:solidFill>
                  <a:srgbClr val="041E42"/>
                </a:solidFill>
                <a:latin typeface="Franklin Gothic Book" panose="020B0503020102020204" pitchFamily="34" charset="0"/>
              </a:rPr>
              <a:t>      in Workday using the </a:t>
            </a:r>
            <a:r>
              <a:rPr lang="en-US" i="1" u="sng" dirty="0">
                <a:solidFill>
                  <a:srgbClr val="00A2E2"/>
                </a:solidFill>
                <a:latin typeface="Franklin Gothic Book" panose="020B0503020102020204" pitchFamily="34" charset="0"/>
                <a:hlinkClick r:id="rId8">
                  <a:extLst>
                    <a:ext uri="{A12FA001-AC4F-418D-AE19-62706E023703}">
                      <ahyp:hlinkClr xmlns:ahyp="http://schemas.microsoft.com/office/drawing/2018/hyperlinkcolor" val="tx"/>
                    </a:ext>
                  </a:extLst>
                </a:hlinkClick>
              </a:rPr>
              <a:t>Preparing to Retire Checklist</a:t>
            </a:r>
            <a:endParaRPr lang="en-US" i="1" u="sng" dirty="0">
              <a:solidFill>
                <a:srgbClr val="00A2E2"/>
              </a:solidFill>
              <a:latin typeface="Franklin Gothic Book" panose="020B0503020102020204" pitchFamily="34" charset="0"/>
            </a:endParaRPr>
          </a:p>
        </p:txBody>
      </p:sp>
      <p:sp>
        <p:nvSpPr>
          <p:cNvPr id="15" name="TextBox 14">
            <a:extLst>
              <a:ext uri="{FF2B5EF4-FFF2-40B4-BE49-F238E27FC236}">
                <a16:creationId xmlns:a16="http://schemas.microsoft.com/office/drawing/2014/main" id="{F3934E86-3377-03A0-742A-DAFE4AD0FC10}"/>
              </a:ext>
            </a:extLst>
          </p:cNvPr>
          <p:cNvSpPr txBox="1"/>
          <p:nvPr/>
        </p:nvSpPr>
        <p:spPr>
          <a:xfrm>
            <a:off x="1778343" y="5721422"/>
            <a:ext cx="8334128" cy="984885"/>
          </a:xfrm>
          <a:prstGeom prst="rect">
            <a:avLst/>
          </a:prstGeom>
          <a:noFill/>
        </p:spPr>
        <p:txBody>
          <a:bodyPr wrap="square">
            <a:spAutoFit/>
          </a:bodyPr>
          <a:lstStyle/>
          <a:p>
            <a:pPr marL="342900" indent="-342900">
              <a:buFont typeface="Wingdings" panose="05000000000000000000" pitchFamily="2" charset="2"/>
              <a:buChar char="ü"/>
            </a:pPr>
            <a:r>
              <a:rPr lang="en-US" sz="2000" b="1" dirty="0">
                <a:solidFill>
                  <a:srgbClr val="041E42"/>
                </a:solidFill>
                <a:latin typeface="Franklin Gothic Book" panose="020B0503020102020204" pitchFamily="34" charset="0"/>
              </a:rPr>
              <a:t>If you and/or your spouse are Medicare eligible, </a:t>
            </a:r>
          </a:p>
          <a:p>
            <a:r>
              <a:rPr lang="en-US" sz="2000" b="1" i="1" dirty="0">
                <a:solidFill>
                  <a:srgbClr val="041E42"/>
                </a:solidFill>
                <a:latin typeface="Franklin Gothic Book" panose="020B0503020102020204" pitchFamily="34" charset="0"/>
              </a:rPr>
              <a:t>     </a:t>
            </a:r>
            <a:r>
              <a:rPr lang="en-US" i="1" dirty="0">
                <a:solidFill>
                  <a:srgbClr val="041E42"/>
                </a:solidFill>
                <a:latin typeface="Franklin Gothic Book" panose="020B0503020102020204" pitchFamily="34" charset="0"/>
              </a:rPr>
              <a:t>Print the </a:t>
            </a:r>
            <a:r>
              <a:rPr lang="en-US" i="1" dirty="0">
                <a:solidFill>
                  <a:srgbClr val="00A2E2"/>
                </a:solidFill>
                <a:latin typeface="Franklin Gothic Book" panose="020B0503020102020204" pitchFamily="34" charset="0"/>
                <a:hlinkClick r:id="rId9">
                  <a:extLst>
                    <a:ext uri="{A12FA001-AC4F-418D-AE19-62706E023703}">
                      <ahyp:hlinkClr xmlns:ahyp="http://schemas.microsoft.com/office/drawing/2018/hyperlinkcolor" val="tx"/>
                    </a:ext>
                  </a:extLst>
                </a:hlinkClick>
              </a:rPr>
              <a:t>Retiring and Medicare-eligible Checklist</a:t>
            </a:r>
            <a:r>
              <a:rPr lang="en-US" i="1" dirty="0">
                <a:solidFill>
                  <a:srgbClr val="00A2E2"/>
                </a:solidFill>
                <a:latin typeface="Franklin Gothic Book" panose="020B0503020102020204" pitchFamily="34" charset="0"/>
              </a:rPr>
              <a:t> </a:t>
            </a:r>
            <a:r>
              <a:rPr lang="en-US" i="1" dirty="0">
                <a:solidFill>
                  <a:srgbClr val="041E42"/>
                </a:solidFill>
                <a:latin typeface="Franklin Gothic Book" panose="020B0503020102020204" pitchFamily="34" charset="0"/>
              </a:rPr>
              <a:t>from the</a:t>
            </a:r>
            <a:br>
              <a:rPr lang="en-US" i="1" dirty="0">
                <a:solidFill>
                  <a:srgbClr val="041E42"/>
                </a:solidFill>
                <a:latin typeface="Franklin Gothic Book" panose="020B0503020102020204" pitchFamily="34" charset="0"/>
              </a:rPr>
            </a:br>
            <a:r>
              <a:rPr lang="en-US" i="1" dirty="0">
                <a:solidFill>
                  <a:srgbClr val="041E42"/>
                </a:solidFill>
                <a:latin typeface="Franklin Gothic Book" panose="020B0503020102020204" pitchFamily="34" charset="0"/>
              </a:rPr>
              <a:t>     Guide to Retirement Resource Chart</a:t>
            </a:r>
          </a:p>
        </p:txBody>
      </p:sp>
      <p:pic>
        <p:nvPicPr>
          <p:cNvPr id="2" name="PreparingForRetirement-Slide5 2">
            <a:hlinkClick r:id="" action="ppaction://media"/>
            <a:extLst>
              <a:ext uri="{FF2B5EF4-FFF2-40B4-BE49-F238E27FC236}">
                <a16:creationId xmlns:a16="http://schemas.microsoft.com/office/drawing/2014/main" id="{8A311D12-24D3-039F-F59E-24211B9DE3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11716094" y="5380815"/>
            <a:ext cx="55498" cy="55498"/>
          </a:xfrm>
          <a:prstGeom prst="rect">
            <a:avLst/>
          </a:prstGeom>
        </p:spPr>
      </p:pic>
    </p:spTree>
    <p:extLst>
      <p:ext uri="{BB962C8B-B14F-4D97-AF65-F5344CB8AC3E}">
        <p14:creationId xmlns:p14="http://schemas.microsoft.com/office/powerpoint/2010/main" val="41814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71289A-6E1C-25D1-7CB2-57F77D2C54AE}"/>
              </a:ext>
            </a:extLst>
          </p:cNvPr>
          <p:cNvSpPr>
            <a:spLocks noGrp="1"/>
          </p:cNvSpPr>
          <p:nvPr>
            <p:ph type="title"/>
          </p:nvPr>
        </p:nvSpPr>
        <p:spPr>
          <a:xfrm>
            <a:off x="1814692" y="268941"/>
            <a:ext cx="10206978" cy="567162"/>
          </a:xfrm>
        </p:spPr>
        <p:txBody>
          <a:bodyPr>
            <a:noAutofit/>
          </a:bodyPr>
          <a:lstStyle/>
          <a:p>
            <a:pPr algn="l"/>
            <a:r>
              <a:rPr lang="en-US" sz="3600" b="0" dirty="0">
                <a:solidFill>
                  <a:srgbClr val="041E42"/>
                </a:solidFill>
                <a:latin typeface="Franklin Gothic Medium" panose="020B0603020102020204" pitchFamily="34" charset="0"/>
              </a:rPr>
              <a:t>Split Plans – Medicare and Not Medicare Eligible</a:t>
            </a:r>
          </a:p>
        </p:txBody>
      </p:sp>
      <p:sp>
        <p:nvSpPr>
          <p:cNvPr id="5" name="Content Placeholder 2">
            <a:extLst>
              <a:ext uri="{FF2B5EF4-FFF2-40B4-BE49-F238E27FC236}">
                <a16:creationId xmlns:a16="http://schemas.microsoft.com/office/drawing/2014/main" id="{B38B3563-2CF3-EABD-40C6-0A0E5E38694C}"/>
              </a:ext>
            </a:extLst>
          </p:cNvPr>
          <p:cNvSpPr txBox="1">
            <a:spLocks/>
          </p:cNvSpPr>
          <p:nvPr/>
        </p:nvSpPr>
        <p:spPr>
          <a:xfrm>
            <a:off x="1814692" y="1043007"/>
            <a:ext cx="10173619" cy="141782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002060"/>
              </a:buClr>
            </a:pPr>
            <a:r>
              <a:rPr lang="en-US" sz="2000" dirty="0">
                <a:solidFill>
                  <a:srgbClr val="00A2E2"/>
                </a:solidFill>
                <a:latin typeface="Franklin Gothic Medium" panose="020B0603020102020204" pitchFamily="34" charset="0"/>
              </a:rPr>
              <a:t>Retiree 65+, Spouse Under 65, and child(ren) under 26</a:t>
            </a:r>
          </a:p>
          <a:p>
            <a:pPr marL="858838" lvl="3" indent="-284163">
              <a:lnSpc>
                <a:spcPct val="120000"/>
              </a:lnSpc>
              <a:buClr>
                <a:srgbClr val="041E42"/>
              </a:buClr>
              <a:buFont typeface="Arial" panose="020B0604020202020204" pitchFamily="34" charset="0"/>
              <a:buChar char="•"/>
            </a:pPr>
            <a:r>
              <a:rPr lang="en-US" sz="2200" dirty="0">
                <a:solidFill>
                  <a:srgbClr val="041E42"/>
                </a:solidFill>
              </a:rPr>
              <a:t>Retiree moves to Freedom Blue</a:t>
            </a:r>
          </a:p>
          <a:p>
            <a:pPr marL="858838" lvl="3" indent="-284163">
              <a:lnSpc>
                <a:spcPct val="110000"/>
              </a:lnSpc>
              <a:buClr>
                <a:srgbClr val="041E42"/>
              </a:buClr>
              <a:buFont typeface="Arial" panose="020B0604020202020204" pitchFamily="34" charset="0"/>
              <a:buChar char="•"/>
            </a:pPr>
            <a:r>
              <a:rPr lang="en-US" sz="2200" dirty="0">
                <a:solidFill>
                  <a:srgbClr val="041E42"/>
                </a:solidFill>
              </a:rPr>
              <a:t>Spouse becomes Primary Subscriber under Highmark Non-65 Plan and child(ren)</a:t>
            </a:r>
            <a:br>
              <a:rPr lang="en-US" sz="2200" dirty="0">
                <a:solidFill>
                  <a:srgbClr val="041E42"/>
                </a:solidFill>
              </a:rPr>
            </a:br>
            <a:r>
              <a:rPr lang="en-US" sz="2200" dirty="0">
                <a:solidFill>
                  <a:srgbClr val="041E42"/>
                </a:solidFill>
              </a:rPr>
              <a:t>will be dependents under spouse</a:t>
            </a:r>
          </a:p>
        </p:txBody>
      </p:sp>
      <p:sp>
        <p:nvSpPr>
          <p:cNvPr id="9" name="Content Placeholder 2">
            <a:extLst>
              <a:ext uri="{FF2B5EF4-FFF2-40B4-BE49-F238E27FC236}">
                <a16:creationId xmlns:a16="http://schemas.microsoft.com/office/drawing/2014/main" id="{7C48AF00-303C-DE73-31BC-95DCC7AD6876}"/>
              </a:ext>
            </a:extLst>
          </p:cNvPr>
          <p:cNvSpPr txBox="1">
            <a:spLocks/>
          </p:cNvSpPr>
          <p:nvPr/>
        </p:nvSpPr>
        <p:spPr>
          <a:xfrm>
            <a:off x="1814692" y="2557701"/>
            <a:ext cx="10206978" cy="15334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EA7500"/>
              </a:buClr>
              <a:buFont typeface="Arial"/>
              <a:buChar char="•"/>
              <a:defRPr sz="3200" kern="1200">
                <a:solidFill>
                  <a:srgbClr val="041E42"/>
                </a:solidFill>
                <a:latin typeface="Franklin Gothic Book" panose="020B0503020102020204" pitchFamily="34" charset="0"/>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rgbClr val="041E42"/>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rgbClr val="041E42"/>
                </a:solidFill>
                <a:latin typeface="Franklin Gothic Book" panose="020B0503020102020204" pitchFamily="34" charset="0"/>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2060"/>
              </a:buClr>
              <a:buNone/>
            </a:pPr>
            <a:r>
              <a:rPr lang="en-US" sz="2000" dirty="0">
                <a:solidFill>
                  <a:srgbClr val="00A2E2"/>
                </a:solidFill>
                <a:latin typeface="Franklin Gothic Medium" panose="020B0603020102020204" pitchFamily="34" charset="0"/>
              </a:rPr>
              <a:t>Retiree 65+ and children under 26</a:t>
            </a:r>
          </a:p>
          <a:p>
            <a:pPr marL="858838" lvl="3" indent="-284163">
              <a:buClr>
                <a:srgbClr val="041E42"/>
              </a:buClr>
            </a:pPr>
            <a:r>
              <a:rPr lang="en-US" dirty="0"/>
              <a:t>Retiree moves to Freedom Blue</a:t>
            </a:r>
          </a:p>
          <a:p>
            <a:pPr marL="858838" lvl="3" indent="-284163">
              <a:buClr>
                <a:srgbClr val="041E42"/>
              </a:buClr>
            </a:pPr>
            <a:r>
              <a:rPr lang="en-US" dirty="0"/>
              <a:t>Oldest child becomes Primary Subscriber under Highmark Non-65 Plan and</a:t>
            </a:r>
            <a:br>
              <a:rPr lang="en-US" dirty="0"/>
            </a:br>
            <a:r>
              <a:rPr lang="en-US" dirty="0"/>
              <a:t>younger siblings will be dependents under oldest child</a:t>
            </a:r>
          </a:p>
        </p:txBody>
      </p:sp>
      <p:sp>
        <p:nvSpPr>
          <p:cNvPr id="11" name="Content Placeholder 2">
            <a:extLst>
              <a:ext uri="{FF2B5EF4-FFF2-40B4-BE49-F238E27FC236}">
                <a16:creationId xmlns:a16="http://schemas.microsoft.com/office/drawing/2014/main" id="{9D8E41FF-9082-5266-A520-84219FE5C8C2}"/>
              </a:ext>
            </a:extLst>
          </p:cNvPr>
          <p:cNvSpPr txBox="1">
            <a:spLocks/>
          </p:cNvSpPr>
          <p:nvPr/>
        </p:nvSpPr>
        <p:spPr>
          <a:xfrm>
            <a:off x="1814692" y="4255545"/>
            <a:ext cx="10005273" cy="17832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EA7500"/>
              </a:buClr>
              <a:buFont typeface="Arial"/>
              <a:buChar char="•"/>
              <a:defRPr sz="3200" kern="1200">
                <a:solidFill>
                  <a:srgbClr val="041E42"/>
                </a:solidFill>
                <a:latin typeface="Franklin Gothic Book" panose="020B0503020102020204" pitchFamily="34" charset="0"/>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rgbClr val="041E42"/>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rgbClr val="041E42"/>
                </a:solidFill>
                <a:latin typeface="Franklin Gothic Book" panose="020B0503020102020204" pitchFamily="34" charset="0"/>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2060"/>
              </a:buClr>
              <a:buNone/>
            </a:pPr>
            <a:r>
              <a:rPr lang="en-US" sz="2000" dirty="0">
                <a:solidFill>
                  <a:srgbClr val="00A2E2"/>
                </a:solidFill>
                <a:latin typeface="Franklin Gothic Medium" panose="020B0603020102020204" pitchFamily="34" charset="0"/>
              </a:rPr>
              <a:t>Retiree Under 65 and Spouse 65+</a:t>
            </a:r>
          </a:p>
          <a:p>
            <a:pPr marL="858838" lvl="3" indent="-284163">
              <a:buClr>
                <a:srgbClr val="041E42"/>
              </a:buClr>
            </a:pPr>
            <a:r>
              <a:rPr lang="en-US" dirty="0"/>
              <a:t>Spouse moves to Freedom Blue </a:t>
            </a:r>
          </a:p>
          <a:p>
            <a:pPr marL="858838" lvl="3" indent="-284163">
              <a:buClr>
                <a:srgbClr val="041E42"/>
              </a:buClr>
            </a:pPr>
            <a:r>
              <a:rPr lang="en-US" dirty="0"/>
              <a:t>Retiree remains Primary Subscriber under Highmark Non-65 Plan and</a:t>
            </a:r>
            <a:br>
              <a:rPr lang="en-US" dirty="0"/>
            </a:br>
            <a:r>
              <a:rPr lang="en-US" dirty="0"/>
              <a:t>child(ren) will be dependents under retiree    </a:t>
            </a:r>
          </a:p>
        </p:txBody>
      </p:sp>
      <p:pic>
        <p:nvPicPr>
          <p:cNvPr id="2" name="PreparingForRetirement-Slide20">
            <a:hlinkClick r:id="" action="ppaction://media"/>
            <a:extLst>
              <a:ext uri="{FF2B5EF4-FFF2-40B4-BE49-F238E27FC236}">
                <a16:creationId xmlns:a16="http://schemas.microsoft.com/office/drawing/2014/main" id="{B556D497-0AFB-042F-2DF5-F450FDDCF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6668" y="5407123"/>
            <a:ext cx="69947" cy="69947"/>
          </a:xfrm>
          <a:prstGeom prst="rect">
            <a:avLst/>
          </a:prstGeom>
        </p:spPr>
      </p:pic>
    </p:spTree>
    <p:extLst>
      <p:ext uri="{BB962C8B-B14F-4D97-AF65-F5344CB8AC3E}">
        <p14:creationId xmlns:p14="http://schemas.microsoft.com/office/powerpoint/2010/main" val="21282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86F542-B3E1-1D44-7B9D-0163ED420D76}"/>
              </a:ext>
            </a:extLst>
          </p:cNvPr>
          <p:cNvSpPr txBox="1">
            <a:spLocks/>
          </p:cNvSpPr>
          <p:nvPr/>
        </p:nvSpPr>
        <p:spPr>
          <a:xfrm>
            <a:off x="1757912" y="-206221"/>
            <a:ext cx="10434088" cy="1321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1E407C"/>
                </a:solidFill>
                <a:latin typeface="Franklin Gothic Medium" panose="020B0603020102020204" pitchFamily="34" charset="0"/>
                <a:ea typeface="+mj-ea"/>
                <a:cs typeface="+mj-cs"/>
              </a:defRPr>
            </a:lvl1pPr>
          </a:lstStyle>
          <a:p>
            <a:r>
              <a:rPr lang="en-US" sz="4400" dirty="0">
                <a:solidFill>
                  <a:srgbClr val="041E42"/>
                </a:solidFill>
              </a:rPr>
              <a:t>Retiree Health Care Contributions</a:t>
            </a:r>
          </a:p>
        </p:txBody>
      </p:sp>
      <p:sp>
        <p:nvSpPr>
          <p:cNvPr id="5" name="TextBox 4">
            <a:extLst>
              <a:ext uri="{FF2B5EF4-FFF2-40B4-BE49-F238E27FC236}">
                <a16:creationId xmlns:a16="http://schemas.microsoft.com/office/drawing/2014/main" id="{743C8E2E-FE61-633A-789C-5DA2BF917F4C}"/>
              </a:ext>
            </a:extLst>
          </p:cNvPr>
          <p:cNvSpPr txBox="1"/>
          <p:nvPr/>
        </p:nvSpPr>
        <p:spPr>
          <a:xfrm>
            <a:off x="1889992" y="5008663"/>
            <a:ext cx="9194568" cy="646331"/>
          </a:xfrm>
          <a:prstGeom prst="rect">
            <a:avLst/>
          </a:prstGeom>
          <a:noFill/>
        </p:spPr>
        <p:txBody>
          <a:bodyPr wrap="square" rtlCol="0">
            <a:spAutoFit/>
          </a:bodyPr>
          <a:lstStyle/>
          <a:p>
            <a:r>
              <a:rPr lang="en-US" dirty="0">
                <a:solidFill>
                  <a:srgbClr val="041E42"/>
                </a:solidFill>
                <a:latin typeface="Franklin Gothic Book" panose="020B0503020102020204" pitchFamily="34" charset="0"/>
              </a:rPr>
              <a:t>The surcharge is no longer applicable in retirement</a:t>
            </a:r>
          </a:p>
          <a:p>
            <a:pPr marL="457200" indent="-223838">
              <a:buFont typeface="Arial" panose="020B0604020202020204" pitchFamily="34" charset="0"/>
              <a:buChar char="•"/>
            </a:pPr>
            <a:r>
              <a:rPr lang="en-US" dirty="0">
                <a:solidFill>
                  <a:srgbClr val="041E42"/>
                </a:solidFill>
                <a:latin typeface="Franklin Gothic Book" panose="020B0503020102020204" pitchFamily="34" charset="0"/>
              </a:rPr>
              <a:t>Retirees can add spouses upon retirement or within 31 days of a life qualifying event</a:t>
            </a:r>
          </a:p>
        </p:txBody>
      </p:sp>
      <p:pic>
        <p:nvPicPr>
          <p:cNvPr id="3" name="Picture 2">
            <a:extLst>
              <a:ext uri="{FF2B5EF4-FFF2-40B4-BE49-F238E27FC236}">
                <a16:creationId xmlns:a16="http://schemas.microsoft.com/office/drawing/2014/main" id="{9FB8556F-BDE0-069C-7668-5927690F4641}"/>
              </a:ext>
            </a:extLst>
          </p:cNvPr>
          <p:cNvPicPr>
            <a:picLocks noChangeAspect="1"/>
          </p:cNvPicPr>
          <p:nvPr/>
        </p:nvPicPr>
        <p:blipFill>
          <a:blip r:embed="rId5"/>
          <a:stretch>
            <a:fillRect/>
          </a:stretch>
        </p:blipFill>
        <p:spPr>
          <a:xfrm>
            <a:off x="1889992" y="1369663"/>
            <a:ext cx="9824488" cy="3301142"/>
          </a:xfrm>
          <a:prstGeom prst="rect">
            <a:avLst/>
          </a:prstGeom>
        </p:spPr>
      </p:pic>
      <p:pic>
        <p:nvPicPr>
          <p:cNvPr id="2" name="PreparingForRetirement-Slide21 (1)">
            <a:hlinkClick r:id="" action="ppaction://media"/>
            <a:extLst>
              <a:ext uri="{FF2B5EF4-FFF2-40B4-BE49-F238E27FC236}">
                <a16:creationId xmlns:a16="http://schemas.microsoft.com/office/drawing/2014/main" id="{8A490439-4F96-09B3-D8AC-0500D6512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1244" y="5442618"/>
            <a:ext cx="45719" cy="45719"/>
          </a:xfrm>
          <a:prstGeom prst="rect">
            <a:avLst/>
          </a:prstGeom>
        </p:spPr>
      </p:pic>
    </p:spTree>
    <p:extLst>
      <p:ext uri="{BB962C8B-B14F-4D97-AF65-F5344CB8AC3E}">
        <p14:creationId xmlns:p14="http://schemas.microsoft.com/office/powerpoint/2010/main" val="9431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29398-B801-F627-72A0-505C225DACD1}"/>
              </a:ext>
            </a:extLst>
          </p:cNvPr>
          <p:cNvSpPr txBox="1">
            <a:spLocks/>
          </p:cNvSpPr>
          <p:nvPr/>
        </p:nvSpPr>
        <p:spPr>
          <a:xfrm>
            <a:off x="1757912" y="247368"/>
            <a:ext cx="10434088" cy="7971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1E407C"/>
                </a:solidFill>
                <a:latin typeface="Franklin Gothic Medium" panose="020B0603020102020204" pitchFamily="34" charset="0"/>
                <a:ea typeface="+mj-ea"/>
                <a:cs typeface="+mj-cs"/>
              </a:defRPr>
            </a:lvl1pPr>
          </a:lstStyle>
          <a:p>
            <a:r>
              <a:rPr lang="en-US" sz="4800" dirty="0">
                <a:solidFill>
                  <a:srgbClr val="041E42"/>
                </a:solidFill>
              </a:rPr>
              <a:t>Retiree Billing</a:t>
            </a:r>
          </a:p>
        </p:txBody>
      </p:sp>
      <p:pic>
        <p:nvPicPr>
          <p:cNvPr id="5" name="Picture 4" descr="C:\Users\kvb4\AppData\Local\Microsoft\Windows\Temporary Internet Files\Content.Outlook\FNQ8FLDW\LBS RGB HOR.jpg">
            <a:extLst>
              <a:ext uri="{FF2B5EF4-FFF2-40B4-BE49-F238E27FC236}">
                <a16:creationId xmlns:a16="http://schemas.microsoft.com/office/drawing/2014/main" id="{C4F764DE-1AE9-47A4-255C-9E1A680686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779258" y="270756"/>
            <a:ext cx="2038346" cy="646514"/>
          </a:xfrm>
          <a:prstGeom prst="rect">
            <a:avLst/>
          </a:prstGeom>
          <a:noFill/>
          <a:ln>
            <a:noFill/>
          </a:ln>
        </p:spPr>
      </p:pic>
      <p:sp>
        <p:nvSpPr>
          <p:cNvPr id="6" name="Rectangle 5">
            <a:extLst>
              <a:ext uri="{FF2B5EF4-FFF2-40B4-BE49-F238E27FC236}">
                <a16:creationId xmlns:a16="http://schemas.microsoft.com/office/drawing/2014/main" id="{00BD5E07-B41E-98AE-65A1-CB98A01C1609}"/>
              </a:ext>
            </a:extLst>
          </p:cNvPr>
          <p:cNvSpPr/>
          <p:nvPr/>
        </p:nvSpPr>
        <p:spPr>
          <a:xfrm>
            <a:off x="1863082" y="1171748"/>
            <a:ext cx="9848505" cy="5232202"/>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41E42"/>
                </a:solidFill>
                <a:latin typeface="Franklin Gothic Book" panose="020B0503020102020204" pitchFamily="34" charset="0"/>
              </a:rPr>
              <a:t>Lifetime Benefit Solutions administers Retiree Billing for retirees by collecting health care plan premiums</a:t>
            </a:r>
          </a:p>
          <a:p>
            <a:pPr marL="285750" indent="-285750">
              <a:buFont typeface="Arial" panose="020B0604020202020204" pitchFamily="34" charset="0"/>
              <a:buChar char="•"/>
            </a:pPr>
            <a:endParaRPr lang="en-US" sz="2000" dirty="0">
              <a:solidFill>
                <a:srgbClr val="041E42"/>
              </a:solidFill>
              <a:latin typeface="Franklin Gothic Book" panose="020B0503020102020204" pitchFamily="34" charset="0"/>
            </a:endParaRPr>
          </a:p>
          <a:p>
            <a:pPr marL="285750" indent="-285750">
              <a:buFont typeface="Arial" panose="020B0604020202020204" pitchFamily="34" charset="0"/>
              <a:buChar char="•"/>
            </a:pPr>
            <a:r>
              <a:rPr lang="en-US" sz="2000" dirty="0">
                <a:solidFill>
                  <a:srgbClr val="041E42"/>
                </a:solidFill>
                <a:latin typeface="Franklin Gothic Book" panose="020B0503020102020204" pitchFamily="34" charset="0"/>
              </a:rPr>
              <a:t>Your first retiree bill will be sent approximately two to three weeks AFTER your retirement and payment is due within 60 days of receipt</a:t>
            </a:r>
          </a:p>
          <a:p>
            <a:endParaRPr lang="en-US" sz="2000" dirty="0">
              <a:solidFill>
                <a:srgbClr val="041E42"/>
              </a:solidFill>
              <a:latin typeface="Franklin Gothic Book" panose="020B0503020102020204" pitchFamily="34" charset="0"/>
            </a:endParaRPr>
          </a:p>
          <a:p>
            <a:pPr marL="285750" indent="-285750">
              <a:buFont typeface="Arial" panose="020B0604020202020204" pitchFamily="34" charset="0"/>
              <a:buChar char="•"/>
            </a:pPr>
            <a:r>
              <a:rPr lang="en-US" sz="2000" dirty="0">
                <a:solidFill>
                  <a:srgbClr val="041E42"/>
                </a:solidFill>
                <a:latin typeface="Franklin Gothic Book" panose="020B0503020102020204" pitchFamily="34" charset="0"/>
              </a:rPr>
              <a:t>Your premium payments are due on the 1st day of each calendar quarter, and you will have a 60-day grace period. </a:t>
            </a:r>
          </a:p>
          <a:p>
            <a:pPr marL="285750" indent="-285750">
              <a:buFont typeface="Arial" panose="020B0604020202020204" pitchFamily="34" charset="0"/>
              <a:buChar char="•"/>
            </a:pPr>
            <a:endParaRPr lang="en-US" sz="2000" dirty="0">
              <a:solidFill>
                <a:srgbClr val="041E42"/>
              </a:solidFill>
              <a:latin typeface="Franklin Gothic Book" panose="020B0503020102020204" pitchFamily="34" charset="0"/>
            </a:endParaRPr>
          </a:p>
          <a:p>
            <a:pPr marL="285750" indent="-285750">
              <a:buFont typeface="Arial" panose="020B0604020202020204" pitchFamily="34" charset="0"/>
              <a:buChar char="•"/>
            </a:pPr>
            <a:r>
              <a:rPr lang="en-US" sz="2000" dirty="0">
                <a:solidFill>
                  <a:srgbClr val="041E42"/>
                </a:solidFill>
                <a:latin typeface="Franklin Gothic Book" panose="020B0503020102020204" pitchFamily="34" charset="0"/>
              </a:rPr>
              <a:t>Pay invoices directly to Lifetime Benefit Solutions via</a:t>
            </a:r>
          </a:p>
          <a:p>
            <a:pPr marL="800100" lvl="1" indent="-342900">
              <a:buClr>
                <a:srgbClr val="041E42"/>
              </a:buClr>
              <a:buFont typeface="Courier New" panose="02070309020205020404" pitchFamily="49" charset="0"/>
              <a:buChar char="o"/>
            </a:pPr>
            <a:r>
              <a:rPr lang="en-US" sz="2000" dirty="0">
                <a:solidFill>
                  <a:srgbClr val="041E42"/>
                </a:solidFill>
                <a:latin typeface="Franklin Gothic Book" panose="020B0503020102020204" pitchFamily="34" charset="0"/>
              </a:rPr>
              <a:t>On-line portal on their website</a:t>
            </a:r>
          </a:p>
          <a:p>
            <a:pPr marL="800100" lvl="1" indent="-342900">
              <a:buClr>
                <a:srgbClr val="041E42"/>
              </a:buClr>
              <a:buFont typeface="Courier New" panose="02070309020205020404" pitchFamily="49" charset="0"/>
              <a:buChar char="o"/>
            </a:pPr>
            <a:r>
              <a:rPr lang="en-US" sz="2000" dirty="0">
                <a:solidFill>
                  <a:srgbClr val="041E42"/>
                </a:solidFill>
                <a:latin typeface="Franklin Gothic Book" panose="020B0503020102020204" pitchFamily="34" charset="0"/>
              </a:rPr>
              <a:t>Check </a:t>
            </a:r>
          </a:p>
          <a:p>
            <a:pPr marL="800100" lvl="1" indent="-342900">
              <a:buClr>
                <a:srgbClr val="041E42"/>
              </a:buClr>
              <a:buFont typeface="Courier New" panose="02070309020205020404" pitchFamily="49" charset="0"/>
              <a:buChar char="o"/>
            </a:pPr>
            <a:r>
              <a:rPr lang="en-US" sz="2000" dirty="0">
                <a:solidFill>
                  <a:srgbClr val="041E42"/>
                </a:solidFill>
                <a:latin typeface="Franklin Gothic Book" panose="020B0503020102020204" pitchFamily="34" charset="0"/>
              </a:rPr>
              <a:t>Monthly automatic payment withdrawal (ACH)</a:t>
            </a:r>
          </a:p>
          <a:p>
            <a:endParaRPr lang="en-US" dirty="0">
              <a:solidFill>
                <a:srgbClr val="041E42"/>
              </a:solidFill>
              <a:latin typeface="Franklin Gothic Book" panose="020B0503020102020204" pitchFamily="34" charset="0"/>
            </a:endParaRPr>
          </a:p>
          <a:p>
            <a:r>
              <a:rPr lang="en-US" sz="1400" dirty="0">
                <a:solidFill>
                  <a:srgbClr val="041E42"/>
                </a:solidFill>
                <a:latin typeface="Franklin Gothic Medium" panose="020B0603020102020204" pitchFamily="34" charset="0"/>
              </a:rPr>
              <a:t>Note: </a:t>
            </a:r>
            <a:r>
              <a:rPr lang="en-US" sz="1200" dirty="0">
                <a:solidFill>
                  <a:srgbClr val="041E42"/>
                </a:solidFill>
                <a:latin typeface="Franklin Gothic Book" panose="020B0503020102020204" pitchFamily="34" charset="0"/>
              </a:rPr>
              <a:t>You will receive a COBRA Notification extending coverage for medical, dental, and vision; this notice is required by law, even if you are eligible for retiree medical coverage. If you are retiring with Penn State retiree medical, you should decline the offer for extended medical coverage. Failure to complete the COBRA Enrollment within 60 days is considered an automatic decline of the coverages offered.</a:t>
            </a:r>
          </a:p>
          <a:p>
            <a:endParaRPr lang="en-US" sz="1600" dirty="0">
              <a:solidFill>
                <a:srgbClr val="041E42"/>
              </a:solidFill>
              <a:latin typeface="Franklin Gothic Book" panose="020B0503020102020204" pitchFamily="34" charset="0"/>
            </a:endParaRPr>
          </a:p>
        </p:txBody>
      </p:sp>
      <p:pic>
        <p:nvPicPr>
          <p:cNvPr id="2" name="PreparingForRetirement-Slide23">
            <a:hlinkClick r:id="" action="ppaction://media"/>
            <a:extLst>
              <a:ext uri="{FF2B5EF4-FFF2-40B4-BE49-F238E27FC236}">
                <a16:creationId xmlns:a16="http://schemas.microsoft.com/office/drawing/2014/main" id="{63AC4BB7-58D4-30E0-AF0E-71071933D2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10816" y="5556963"/>
            <a:ext cx="69396" cy="69396"/>
          </a:xfrm>
          <a:prstGeom prst="rect">
            <a:avLst/>
          </a:prstGeom>
        </p:spPr>
      </p:pic>
    </p:spTree>
    <p:extLst>
      <p:ext uri="{BB962C8B-B14F-4D97-AF65-F5344CB8AC3E}">
        <p14:creationId xmlns:p14="http://schemas.microsoft.com/office/powerpoint/2010/main" val="7367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1E38F1-259F-3EAF-DFED-DEE91759E547}"/>
              </a:ext>
            </a:extLst>
          </p:cNvPr>
          <p:cNvSpPr/>
          <p:nvPr/>
        </p:nvSpPr>
        <p:spPr>
          <a:xfrm>
            <a:off x="1774020" y="274266"/>
            <a:ext cx="10652759" cy="584775"/>
          </a:xfrm>
          <a:prstGeom prst="rect">
            <a:avLst/>
          </a:prstGeom>
        </p:spPr>
        <p:txBody>
          <a:bodyPr wrap="square">
            <a:spAutoFit/>
          </a:bodyPr>
          <a:lstStyle/>
          <a:p>
            <a:r>
              <a:rPr lang="en-US" sz="3200" dirty="0">
                <a:solidFill>
                  <a:srgbClr val="041E42"/>
                </a:solidFill>
                <a:latin typeface="Franklin Gothic Medium" panose="020B0603020102020204" pitchFamily="34" charset="0"/>
                <a:ea typeface="+mj-ea"/>
                <a:cs typeface="+mj-cs"/>
              </a:rPr>
              <a:t>Retirees with an Actively-Employed Penn State Spouse</a:t>
            </a:r>
          </a:p>
        </p:txBody>
      </p:sp>
      <p:sp>
        <p:nvSpPr>
          <p:cNvPr id="5" name="Rectangle 4">
            <a:extLst>
              <a:ext uri="{FF2B5EF4-FFF2-40B4-BE49-F238E27FC236}">
                <a16:creationId xmlns:a16="http://schemas.microsoft.com/office/drawing/2014/main" id="{58CE3581-631B-B8BF-0B73-F706751D7175}"/>
              </a:ext>
            </a:extLst>
          </p:cNvPr>
          <p:cNvSpPr txBox="1">
            <a:spLocks noChangeArrowheads="1"/>
          </p:cNvSpPr>
          <p:nvPr/>
        </p:nvSpPr>
        <p:spPr>
          <a:xfrm>
            <a:off x="1774020" y="1011822"/>
            <a:ext cx="9747420" cy="473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2060"/>
              </a:buClr>
              <a:buNone/>
            </a:pPr>
            <a:r>
              <a:rPr lang="en-US" sz="2200" dirty="0">
                <a:solidFill>
                  <a:srgbClr val="041E42"/>
                </a:solidFill>
                <a:latin typeface="Franklin Gothic Book" panose="020B0503020102020204" pitchFamily="34" charset="0"/>
              </a:rPr>
              <a:t>Penn State policy states retirees must be covered via retiree medical benefits and active employees must be covered via active employee coverage.</a:t>
            </a:r>
          </a:p>
          <a:p>
            <a:pPr marL="0" indent="0">
              <a:buClr>
                <a:srgbClr val="002060"/>
              </a:buClr>
              <a:buNone/>
            </a:pPr>
            <a:endParaRPr lang="en-US" sz="1200" dirty="0">
              <a:solidFill>
                <a:srgbClr val="041E42"/>
              </a:solidFill>
              <a:latin typeface="Franklin Gothic Book" panose="020B0503020102020204" pitchFamily="34" charset="0"/>
            </a:endParaRPr>
          </a:p>
          <a:p>
            <a:pPr marL="628650" lvl="1" indent="-342900" defTabSz="914400">
              <a:buClr>
                <a:srgbClr val="00A2E2"/>
              </a:buClr>
              <a:buFont typeface="Wingdings" panose="05000000000000000000" pitchFamily="2" charset="2"/>
              <a:buChar char="ü"/>
            </a:pPr>
            <a:r>
              <a:rPr lang="en-US" sz="2000" dirty="0">
                <a:solidFill>
                  <a:srgbClr val="041E42"/>
                </a:solidFill>
                <a:latin typeface="Franklin Gothic Book" panose="020B0503020102020204" pitchFamily="34" charset="0"/>
              </a:rPr>
              <a:t>Upcoming retiree who carries an actively-employed spouse  </a:t>
            </a:r>
          </a:p>
          <a:p>
            <a:pPr marL="973138" lvl="2" indent="-227013" defTabSz="914400">
              <a:buClr>
                <a:srgbClr val="041E42"/>
              </a:buClr>
              <a:buFont typeface="Arial" panose="020B0604020202020204" pitchFamily="34" charset="0"/>
              <a:buChar char="•"/>
            </a:pPr>
            <a:r>
              <a:rPr lang="en-US" sz="2000" dirty="0">
                <a:solidFill>
                  <a:srgbClr val="041E42"/>
                </a:solidFill>
                <a:latin typeface="Franklin Gothic Book" panose="020B0503020102020204" pitchFamily="34" charset="0"/>
              </a:rPr>
              <a:t>Remove spouse from your benefits upon retirement*</a:t>
            </a:r>
          </a:p>
          <a:p>
            <a:pPr marL="628650" lvl="2" indent="-342900" defTabSz="914400">
              <a:buClr>
                <a:srgbClr val="F7987D"/>
              </a:buClr>
              <a:buFont typeface="Wingdings" panose="05000000000000000000" pitchFamily="2" charset="2"/>
              <a:buChar char="ü"/>
            </a:pPr>
            <a:endParaRPr lang="en-US" sz="1200" dirty="0">
              <a:solidFill>
                <a:srgbClr val="041E42"/>
              </a:solidFill>
              <a:latin typeface="Franklin Gothic Book" panose="020B0503020102020204" pitchFamily="34" charset="0"/>
            </a:endParaRPr>
          </a:p>
          <a:p>
            <a:pPr marL="628650" lvl="1" indent="-342900" defTabSz="914400">
              <a:buClr>
                <a:srgbClr val="00A2E2"/>
              </a:buClr>
              <a:buFont typeface="Wingdings" panose="05000000000000000000" pitchFamily="2" charset="2"/>
              <a:buChar char="ü"/>
            </a:pPr>
            <a:r>
              <a:rPr lang="en-US" sz="2000" dirty="0">
                <a:solidFill>
                  <a:srgbClr val="041E42"/>
                </a:solidFill>
                <a:latin typeface="Franklin Gothic Book" panose="020B0503020102020204" pitchFamily="34" charset="0"/>
              </a:rPr>
              <a:t>Actively-employed spouse who carries an upcoming retiree  </a:t>
            </a:r>
          </a:p>
          <a:p>
            <a:pPr marL="973138" lvl="2" indent="-227013" defTabSz="914400">
              <a:buClr>
                <a:srgbClr val="041E42"/>
              </a:buClr>
              <a:buFont typeface="Arial" panose="020B0604020202020204" pitchFamily="34" charset="0"/>
              <a:buChar char="•"/>
            </a:pPr>
            <a:r>
              <a:rPr lang="en-US" sz="2000" dirty="0">
                <a:solidFill>
                  <a:srgbClr val="041E42"/>
                </a:solidFill>
                <a:latin typeface="Franklin Gothic Book" panose="020B0503020102020204" pitchFamily="34" charset="0"/>
              </a:rPr>
              <a:t>Remove retiring spouse from active plan medical coverage via</a:t>
            </a:r>
          </a:p>
          <a:p>
            <a:pPr marL="628650" lvl="2" indent="-342900" defTabSz="914400">
              <a:buClr>
                <a:srgbClr val="F7987D"/>
              </a:buClr>
              <a:buFont typeface="Wingdings" panose="05000000000000000000" pitchFamily="2" charset="2"/>
              <a:buChar char="ü"/>
            </a:pPr>
            <a:endParaRPr lang="en-US" sz="1200" dirty="0">
              <a:solidFill>
                <a:srgbClr val="041E42"/>
              </a:solidFill>
              <a:latin typeface="Franklin Gothic Book" panose="020B0503020102020204" pitchFamily="34" charset="0"/>
            </a:endParaRPr>
          </a:p>
          <a:p>
            <a:pPr marL="628650" lvl="1" indent="-342900" defTabSz="914400">
              <a:buClr>
                <a:srgbClr val="00A2E2"/>
              </a:buClr>
              <a:buFont typeface="Wingdings" panose="05000000000000000000" pitchFamily="2" charset="2"/>
              <a:buChar char="ü"/>
            </a:pPr>
            <a:r>
              <a:rPr lang="en-US" sz="2000" dirty="0">
                <a:solidFill>
                  <a:srgbClr val="041E42"/>
                </a:solidFill>
                <a:latin typeface="Franklin Gothic Book" panose="020B0503020102020204" pitchFamily="34" charset="0"/>
              </a:rPr>
              <a:t>Eligible child(ren) can be enrolled on either plan</a:t>
            </a:r>
          </a:p>
          <a:p>
            <a:pPr marL="457200" lvl="1" indent="0" defTabSz="914400">
              <a:buClr>
                <a:srgbClr val="92D050"/>
              </a:buClr>
              <a:buNone/>
            </a:pPr>
            <a:endParaRPr lang="en-US" sz="2000" dirty="0">
              <a:solidFill>
                <a:srgbClr val="041E42"/>
              </a:solidFill>
              <a:latin typeface="Franklin Gothic Book" panose="020B0503020102020204" pitchFamily="34" charset="0"/>
            </a:endParaRPr>
          </a:p>
          <a:p>
            <a:pPr marL="0" indent="0">
              <a:buClr>
                <a:srgbClr val="002060"/>
              </a:buClr>
              <a:buNone/>
            </a:pPr>
            <a:r>
              <a:rPr lang="en-US" sz="2200" dirty="0">
                <a:solidFill>
                  <a:srgbClr val="041E42"/>
                </a:solidFill>
                <a:latin typeface="Franklin Gothic Book" panose="020B0503020102020204" pitchFamily="34" charset="0"/>
              </a:rPr>
              <a:t>Actively-employed spouses may add the upcoming retiree to active dental and vision via Workday</a:t>
            </a:r>
            <a:r>
              <a:rPr lang="en-US" altLang="en-US" sz="2200" dirty="0">
                <a:solidFill>
                  <a:srgbClr val="041E42"/>
                </a:solidFill>
                <a:latin typeface="Franklin Gothic Book" panose="020B0503020102020204" pitchFamily="34" charset="0"/>
              </a:rPr>
              <a:t>  </a:t>
            </a:r>
          </a:p>
          <a:p>
            <a:pPr marL="0" lvl="1" indent="0">
              <a:buClr>
                <a:srgbClr val="002060"/>
              </a:buClr>
              <a:buNone/>
            </a:pPr>
            <a:endParaRPr lang="en-US" altLang="en-US" sz="700" dirty="0">
              <a:solidFill>
                <a:srgbClr val="041E42"/>
              </a:solidFill>
              <a:latin typeface="Franklin Gothic Book" panose="020B0503020102020204" pitchFamily="34" charset="0"/>
            </a:endParaRPr>
          </a:p>
          <a:p>
            <a:pPr marL="0" lvl="1" indent="0">
              <a:buClr>
                <a:srgbClr val="002060"/>
              </a:buClr>
              <a:buNone/>
            </a:pPr>
            <a:endParaRPr lang="en-US" altLang="en-US" sz="700" dirty="0">
              <a:solidFill>
                <a:srgbClr val="041E42"/>
              </a:solidFill>
              <a:latin typeface="Franklin Gothic Book" panose="020B0503020102020204" pitchFamily="34" charset="0"/>
            </a:endParaRPr>
          </a:p>
          <a:p>
            <a:pPr lvl="2">
              <a:buFont typeface="Wingdings" pitchFamily="1" charset="2"/>
              <a:buChar char="§"/>
              <a:defRPr/>
            </a:pPr>
            <a:endParaRPr lang="en-US" sz="300" dirty="0">
              <a:solidFill>
                <a:srgbClr val="041E42"/>
              </a:solidFill>
              <a:latin typeface="Franklin Gothic Book" panose="020B0503020102020204" pitchFamily="34" charset="0"/>
            </a:endParaRPr>
          </a:p>
        </p:txBody>
      </p:sp>
      <p:pic>
        <p:nvPicPr>
          <p:cNvPr id="6" name="Graphic 5" descr="Document">
            <a:extLst>
              <a:ext uri="{FF2B5EF4-FFF2-40B4-BE49-F238E27FC236}">
                <a16:creationId xmlns:a16="http://schemas.microsoft.com/office/drawing/2014/main" id="{498D03B8-9281-E682-8BDF-42EB317799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8524" y="5734306"/>
            <a:ext cx="655320" cy="655320"/>
          </a:xfrm>
          <a:prstGeom prst="rect">
            <a:avLst/>
          </a:prstGeom>
        </p:spPr>
      </p:pic>
      <p:sp>
        <p:nvSpPr>
          <p:cNvPr id="11" name="TextBox 10">
            <a:extLst>
              <a:ext uri="{FF2B5EF4-FFF2-40B4-BE49-F238E27FC236}">
                <a16:creationId xmlns:a16="http://schemas.microsoft.com/office/drawing/2014/main" id="{7AFE8216-8AA8-DB4E-BA9A-670FA7ED9338}"/>
              </a:ext>
            </a:extLst>
          </p:cNvPr>
          <p:cNvSpPr txBox="1"/>
          <p:nvPr/>
        </p:nvSpPr>
        <p:spPr>
          <a:xfrm>
            <a:off x="2493844" y="5860171"/>
            <a:ext cx="6196912" cy="369332"/>
          </a:xfrm>
          <a:prstGeom prst="rect">
            <a:avLst/>
          </a:prstGeom>
          <a:noFill/>
        </p:spPr>
        <p:txBody>
          <a:bodyPr wrap="square">
            <a:spAutoFit/>
          </a:bodyPr>
          <a:lstStyle/>
          <a:p>
            <a:r>
              <a:rPr lang="en-US" altLang="en-US" sz="1800" dirty="0">
                <a:solidFill>
                  <a:srgbClr val="00A2E2"/>
                </a:solidFill>
                <a:latin typeface="Franklin Gothic Book" panose="020B0503020102020204" pitchFamily="34" charset="0"/>
              </a:rPr>
              <a:t>Retiree Request For Change Form Needed Upon Retirement </a:t>
            </a:r>
            <a:endParaRPr lang="en-US" dirty="0">
              <a:solidFill>
                <a:srgbClr val="00A2E2"/>
              </a:solidFill>
            </a:endParaRPr>
          </a:p>
        </p:txBody>
      </p:sp>
      <p:pic>
        <p:nvPicPr>
          <p:cNvPr id="2" name="PreparingForRetirement-Slide23-2">
            <a:hlinkClick r:id="" action="ppaction://media"/>
            <a:extLst>
              <a:ext uri="{FF2B5EF4-FFF2-40B4-BE49-F238E27FC236}">
                <a16:creationId xmlns:a16="http://schemas.microsoft.com/office/drawing/2014/main" id="{2A6D7247-A881-F502-2972-F7DB086388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91015" y="5464175"/>
            <a:ext cx="59547" cy="59547"/>
          </a:xfrm>
          <a:prstGeom prst="rect">
            <a:avLst/>
          </a:prstGeom>
        </p:spPr>
      </p:pic>
    </p:spTree>
    <p:extLst>
      <p:ext uri="{BB962C8B-B14F-4D97-AF65-F5344CB8AC3E}">
        <p14:creationId xmlns:p14="http://schemas.microsoft.com/office/powerpoint/2010/main" val="8317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02045F-E84F-C1D0-62F1-EA4D21B413CD}"/>
              </a:ext>
            </a:extLst>
          </p:cNvPr>
          <p:cNvSpPr/>
          <p:nvPr/>
        </p:nvSpPr>
        <p:spPr>
          <a:xfrm>
            <a:off x="1766738" y="137789"/>
            <a:ext cx="8155571" cy="707886"/>
          </a:xfrm>
          <a:prstGeom prst="rect">
            <a:avLst/>
          </a:prstGeom>
        </p:spPr>
        <p:txBody>
          <a:bodyPr wrap="square">
            <a:spAutoFit/>
          </a:bodyPr>
          <a:lstStyle/>
          <a:p>
            <a:r>
              <a:rPr lang="en-US" sz="4000" dirty="0">
                <a:solidFill>
                  <a:srgbClr val="041E42"/>
                </a:solidFill>
                <a:latin typeface="Franklin Gothic Medium" panose="020B0603020102020204" pitchFamily="34" charset="0"/>
                <a:ea typeface="+mj-ea"/>
                <a:cs typeface="+mj-cs"/>
              </a:rPr>
              <a:t>Dental and Vision Options </a:t>
            </a:r>
          </a:p>
        </p:txBody>
      </p:sp>
      <p:graphicFrame>
        <p:nvGraphicFramePr>
          <p:cNvPr id="8" name="Table 7">
            <a:extLst>
              <a:ext uri="{FF2B5EF4-FFF2-40B4-BE49-F238E27FC236}">
                <a16:creationId xmlns:a16="http://schemas.microsoft.com/office/drawing/2014/main" id="{CCE0469A-B782-7A9D-ADFB-4ABD100E0769}"/>
              </a:ext>
            </a:extLst>
          </p:cNvPr>
          <p:cNvGraphicFramePr>
            <a:graphicFrameLocks noGrp="1"/>
          </p:cNvGraphicFramePr>
          <p:nvPr>
            <p:extLst>
              <p:ext uri="{D42A27DB-BD31-4B8C-83A1-F6EECF244321}">
                <p14:modId xmlns:p14="http://schemas.microsoft.com/office/powerpoint/2010/main" val="4228027000"/>
              </p:ext>
            </p:extLst>
          </p:nvPr>
        </p:nvGraphicFramePr>
        <p:xfrm>
          <a:off x="1835620" y="992545"/>
          <a:ext cx="10019129" cy="4457690"/>
        </p:xfrm>
        <a:graphic>
          <a:graphicData uri="http://schemas.openxmlformats.org/drawingml/2006/table">
            <a:tbl>
              <a:tblPr firstRow="1" bandRow="1">
                <a:tableStyleId>{00A15C55-8517-42AA-B614-E9B94910E393}</a:tableStyleId>
              </a:tblPr>
              <a:tblGrid>
                <a:gridCol w="2495894">
                  <a:extLst>
                    <a:ext uri="{9D8B030D-6E8A-4147-A177-3AD203B41FA5}">
                      <a16:colId xmlns:a16="http://schemas.microsoft.com/office/drawing/2014/main" val="3136783188"/>
                    </a:ext>
                  </a:extLst>
                </a:gridCol>
                <a:gridCol w="2507745">
                  <a:extLst>
                    <a:ext uri="{9D8B030D-6E8A-4147-A177-3AD203B41FA5}">
                      <a16:colId xmlns:a16="http://schemas.microsoft.com/office/drawing/2014/main" val="167690715"/>
                    </a:ext>
                  </a:extLst>
                </a:gridCol>
                <a:gridCol w="2507745">
                  <a:extLst>
                    <a:ext uri="{9D8B030D-6E8A-4147-A177-3AD203B41FA5}">
                      <a16:colId xmlns:a16="http://schemas.microsoft.com/office/drawing/2014/main" val="1866549633"/>
                    </a:ext>
                  </a:extLst>
                </a:gridCol>
                <a:gridCol w="2507745">
                  <a:extLst>
                    <a:ext uri="{9D8B030D-6E8A-4147-A177-3AD203B41FA5}">
                      <a16:colId xmlns:a16="http://schemas.microsoft.com/office/drawing/2014/main" val="1900714446"/>
                    </a:ext>
                  </a:extLst>
                </a:gridCol>
              </a:tblGrid>
              <a:tr h="435388">
                <a:tc>
                  <a:txBody>
                    <a:bodyPr/>
                    <a:lstStyle/>
                    <a:p>
                      <a:pPr algn="ctr"/>
                      <a:endParaRPr lang="en-US" sz="2400" dirty="0">
                        <a:highlight>
                          <a:srgbClr val="009CDE"/>
                        </a:highlight>
                      </a:endParaRPr>
                    </a:p>
                  </a:txBody>
                  <a:tcPr anchor="ctr">
                    <a:lnB w="3175" cap="flat" cmpd="sng" algn="ctr">
                      <a:solidFill>
                        <a:schemeClr val="tx1"/>
                      </a:solidFill>
                      <a:prstDash val="solid"/>
                      <a:round/>
                      <a:headEnd type="none" w="med" len="med"/>
                      <a:tailEnd type="none" w="med" len="med"/>
                    </a:lnB>
                    <a:solidFill>
                      <a:srgbClr val="009CDE"/>
                    </a:solidFill>
                  </a:tcPr>
                </a:tc>
                <a:tc>
                  <a:txBody>
                    <a:bodyPr/>
                    <a:lstStyle/>
                    <a:p>
                      <a:pPr algn="ctr"/>
                      <a:endParaRPr lang="en-US" sz="2400" dirty="0">
                        <a:highlight>
                          <a:srgbClr val="009CDE"/>
                        </a:highlight>
                      </a:endParaRPr>
                    </a:p>
                  </a:txBody>
                  <a:tcPr anchor="ctr">
                    <a:lnB w="3175" cap="flat" cmpd="sng" algn="ctr">
                      <a:solidFill>
                        <a:schemeClr val="tx1"/>
                      </a:solidFill>
                      <a:prstDash val="solid"/>
                      <a:round/>
                      <a:headEnd type="none" w="med" len="med"/>
                      <a:tailEnd type="none" w="med" len="med"/>
                    </a:lnB>
                    <a:solidFill>
                      <a:srgbClr val="009CDE"/>
                    </a:solidFill>
                  </a:tcPr>
                </a:tc>
                <a:tc>
                  <a:txBody>
                    <a:bodyPr/>
                    <a:lstStyle/>
                    <a:p>
                      <a:pPr algn="ctr"/>
                      <a:endParaRPr lang="en-US" sz="2400" dirty="0">
                        <a:highlight>
                          <a:srgbClr val="009CDE"/>
                        </a:highlight>
                      </a:endParaRPr>
                    </a:p>
                  </a:txBody>
                  <a:tcPr anchor="ctr">
                    <a:lnB w="3175" cap="flat" cmpd="sng" algn="ctr">
                      <a:solidFill>
                        <a:schemeClr val="tx1"/>
                      </a:solidFill>
                      <a:prstDash val="solid"/>
                      <a:round/>
                      <a:headEnd type="none" w="med" len="med"/>
                      <a:tailEnd type="none" w="med" len="med"/>
                    </a:lnB>
                    <a:solidFill>
                      <a:srgbClr val="009CDE"/>
                    </a:solidFill>
                  </a:tcPr>
                </a:tc>
                <a:tc>
                  <a:txBody>
                    <a:bodyPr/>
                    <a:lstStyle/>
                    <a:p>
                      <a:pPr algn="ctr"/>
                      <a:endParaRPr lang="en-US" sz="2400" dirty="0">
                        <a:highlight>
                          <a:srgbClr val="009CDE"/>
                        </a:highlight>
                      </a:endParaRPr>
                    </a:p>
                  </a:txBody>
                  <a:tcPr anchor="ctr">
                    <a:lnB w="3175" cap="flat" cmpd="sng" algn="ctr">
                      <a:solidFill>
                        <a:schemeClr val="tx1"/>
                      </a:solidFill>
                      <a:prstDash val="solid"/>
                      <a:round/>
                      <a:headEnd type="none" w="med" len="med"/>
                      <a:tailEnd type="none" w="med" len="med"/>
                    </a:lnB>
                    <a:solidFill>
                      <a:srgbClr val="009CDE"/>
                    </a:solidFill>
                  </a:tcPr>
                </a:tc>
                <a:extLst>
                  <a:ext uri="{0D108BD9-81ED-4DB2-BD59-A6C34878D82A}">
                    <a16:rowId xmlns:a16="http://schemas.microsoft.com/office/drawing/2014/main" val="3843945100"/>
                  </a:ext>
                </a:extLst>
              </a:tr>
              <a:tr h="4000490">
                <a:tc>
                  <a:txBody>
                    <a:bodyPr/>
                    <a:lstStyle/>
                    <a:p>
                      <a:pPr algn="ctr"/>
                      <a:r>
                        <a:rPr lang="en-US" sz="1600" kern="1200" dirty="0">
                          <a:solidFill>
                            <a:srgbClr val="041E42"/>
                          </a:solidFill>
                          <a:latin typeface="Franklin Gothic Book" panose="020B0503020102020204" pitchFamily="34" charset="0"/>
                          <a:ea typeface="+mn-ea"/>
                          <a:cs typeface="+mn-cs"/>
                        </a:rPr>
                        <a:t>Continue coverage under COBRA for up to 18 months.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kern="1200" dirty="0">
                        <a:solidFill>
                          <a:srgbClr val="041E42"/>
                        </a:solidFill>
                        <a:latin typeface="Franklin Gothic Book" panose="020B0503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41E42"/>
                          </a:solidFill>
                          <a:latin typeface="Franklin Gothic Book" panose="020B0503020102020204" pitchFamily="34" charset="0"/>
                          <a:ea typeface="+mn-ea"/>
                          <a:cs typeface="+mn-cs"/>
                        </a:rPr>
                        <a:t>Questions regarding COBRA benefits should be directed to</a:t>
                      </a:r>
                      <a:endParaRPr lang="en-US" sz="1600" kern="1200" dirty="0">
                        <a:solidFill>
                          <a:srgbClr val="1E407C"/>
                        </a:solidFill>
                        <a:latin typeface="Franklin Gothic Book" panose="020B0503020102020204" pitchFamily="34" charset="0"/>
                        <a:ea typeface="+mn-ea"/>
                        <a:cs typeface="+mn-cs"/>
                        <a:hlinkClick r:id="rId5">
                          <a:extLst>
                            <a:ext uri="{A12FA001-AC4F-418D-AE19-62706E023703}">
                              <ahyp:hlinkClr xmlns:ahyp="http://schemas.microsoft.com/office/drawing/2018/hyperlinkcolor" val="tx"/>
                            </a:ext>
                          </a:extLst>
                        </a:hlinkClic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9CDE"/>
                          </a:solidFill>
                          <a:latin typeface="Franklin Gothic Book" panose="020B0503020102020204" pitchFamily="34" charset="0"/>
                          <a:ea typeface="+mn-ea"/>
                          <a:cs typeface="+mn-cs"/>
                          <a:hlinkClick r:id="rId5">
                            <a:extLst>
                              <a:ext uri="{A12FA001-AC4F-418D-AE19-62706E023703}">
                                <ahyp:hlinkClr xmlns:ahyp="http://schemas.microsoft.com/office/drawing/2018/hyperlinkcolor" val="tx"/>
                              </a:ext>
                            </a:extLst>
                          </a:hlinkClick>
                        </a:rPr>
                        <a:t>Lifetime Benefit Solutions</a:t>
                      </a:r>
                      <a:r>
                        <a:rPr lang="en-US" sz="1600" kern="1200" dirty="0">
                          <a:solidFill>
                            <a:srgbClr val="009CDE"/>
                          </a:solidFill>
                          <a:latin typeface="Franklin Gothic Book" panose="020B0503020102020204" pitchFamily="34" charset="0"/>
                          <a:ea typeface="+mn-ea"/>
                          <a:cs typeface="+mn-cs"/>
                        </a:rPr>
                        <a:t> </a:t>
                      </a:r>
                      <a:r>
                        <a:rPr lang="en-US" sz="1600" kern="1200" dirty="0">
                          <a:solidFill>
                            <a:srgbClr val="041E42"/>
                          </a:solidFill>
                          <a:latin typeface="Franklin Gothic Book" panose="020B0503020102020204" pitchFamily="34" charset="0"/>
                          <a:ea typeface="+mn-ea"/>
                          <a:cs typeface="+mn-cs"/>
                        </a:rPr>
                        <a:t>at (855) 798-0683.</a:t>
                      </a:r>
                    </a:p>
                    <a:p>
                      <a:pPr algn="l"/>
                      <a:endParaRPr lang="en-US" sz="1800" kern="1200" dirty="0">
                        <a:solidFill>
                          <a:srgbClr val="041E42"/>
                        </a:solidFill>
                        <a:latin typeface="Franklin Gothic Book" panose="020B0503020102020204" pitchFamily="34" charset="0"/>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600" kern="1200" dirty="0">
                          <a:solidFill>
                            <a:srgbClr val="041E42"/>
                          </a:solidFill>
                          <a:latin typeface="Franklin Gothic Book" panose="020B0503020102020204" pitchFamily="34" charset="0"/>
                          <a:ea typeface="+mn-ea"/>
                          <a:cs typeface="+mn-cs"/>
                        </a:rPr>
                        <a:t>Take advantage of FREE retiree vision </a:t>
                      </a:r>
                      <a:r>
                        <a:rPr lang="en-US" sz="1600" b="0" kern="1200" dirty="0">
                          <a:solidFill>
                            <a:srgbClr val="041E42"/>
                          </a:solidFill>
                          <a:latin typeface="Franklin Gothic Book" panose="020B0503020102020204" pitchFamily="34" charset="0"/>
                          <a:ea typeface="+mn-ea"/>
                          <a:cs typeface="+mn-cs"/>
                        </a:rPr>
                        <a:t>discount</a:t>
                      </a:r>
                      <a:r>
                        <a:rPr lang="en-US" sz="1600" kern="1200" dirty="0">
                          <a:solidFill>
                            <a:srgbClr val="041E42"/>
                          </a:solidFill>
                          <a:latin typeface="Franklin Gothic Book" panose="020B0503020102020204" pitchFamily="34" charset="0"/>
                          <a:ea typeface="+mn-ea"/>
                          <a:cs typeface="+mn-cs"/>
                        </a:rPr>
                        <a:t> program through EyeMed.</a:t>
                      </a:r>
                    </a:p>
                    <a:p>
                      <a:pPr algn="ctr"/>
                      <a:endParaRPr lang="en-US" sz="1600" kern="1200" dirty="0">
                        <a:solidFill>
                          <a:srgbClr val="041E42"/>
                        </a:solidFill>
                        <a:latin typeface="Franklin Gothic Book" panose="020B0503020102020204" pitchFamily="34" charset="0"/>
                        <a:ea typeface="+mn-ea"/>
                        <a:cs typeface="+mn-cs"/>
                      </a:endParaRPr>
                    </a:p>
                    <a:p>
                      <a:pPr algn="ctr"/>
                      <a:r>
                        <a:rPr lang="en-US" sz="1600" kern="1200" dirty="0">
                          <a:solidFill>
                            <a:srgbClr val="041E42"/>
                          </a:solidFill>
                          <a:latin typeface="Franklin Gothic Book" panose="020B0503020102020204" pitchFamily="34" charset="0"/>
                          <a:ea typeface="+mn-ea"/>
                          <a:cs typeface="+mn-cs"/>
                        </a:rPr>
                        <a:t>Present discount card at a participating Insight EyeMed provider for discounted services and/or products.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41E42"/>
                          </a:solidFill>
                          <a:latin typeface="Franklin Gothic Book" panose="020B0503020102020204" pitchFamily="34" charset="0"/>
                          <a:ea typeface="+mn-ea"/>
                          <a:cs typeface="+mn-cs"/>
                        </a:rPr>
                        <a:t>Pennsylvania Association of Retired State Employees (PARSE) is available for additional Dental and Vision benefits after COBRA benefits end.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kern="1200" dirty="0">
                        <a:solidFill>
                          <a:srgbClr val="041E42"/>
                        </a:solidFill>
                        <a:latin typeface="Franklin Gothic Book" panose="020B0503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41E42"/>
                          </a:solidFill>
                          <a:latin typeface="Franklin Gothic Book" panose="020B0503020102020204" pitchFamily="34" charset="0"/>
                          <a:ea typeface="+mn-ea"/>
                          <a:cs typeface="+mn-cs"/>
                        </a:rPr>
                        <a:t>For more information on PARSE, visit </a:t>
                      </a:r>
                      <a:r>
                        <a:rPr lang="en-US" sz="1600" u="sng" kern="1200" dirty="0">
                          <a:solidFill>
                            <a:srgbClr val="009CDE"/>
                          </a:solidFill>
                          <a:latin typeface="Franklin Gothic Book" panose="020B0503020102020204" pitchFamily="34" charset="0"/>
                          <a:ea typeface="+mn-ea"/>
                          <a:cs typeface="+mn-cs"/>
                        </a:rPr>
                        <a:t>parseofpa.org.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kern="1200" dirty="0">
                        <a:solidFill>
                          <a:srgbClr val="1E407C"/>
                        </a:solidFill>
                        <a:latin typeface="Franklin Gothic Book" panose="020B0503020102020204" pitchFamily="34" charset="0"/>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41E42"/>
                          </a:solidFill>
                          <a:latin typeface="Franklin Gothic Book" panose="020B0503020102020204" pitchFamily="34" charset="0"/>
                          <a:ea typeface="+mn-ea"/>
                          <a:cs typeface="+mn-cs"/>
                        </a:rPr>
                        <a:t>If your spouse is actively- employed by Penn State, they may cover you and eligible dependents under their Dental and Vision plan.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kern="1200" dirty="0">
                        <a:solidFill>
                          <a:srgbClr val="041E42"/>
                        </a:solidFill>
                        <a:latin typeface="Franklin Gothic Book" panose="020B0503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41E42"/>
                          </a:solidFill>
                          <a:latin typeface="Franklin Gothic Book" panose="020B0503020102020204" pitchFamily="34" charset="0"/>
                          <a:ea typeface="+mn-ea"/>
                          <a:cs typeface="+mn-cs"/>
                        </a:rPr>
                        <a:t>Spouse should login to Workday to make the appropriate changes.</a:t>
                      </a:r>
                    </a:p>
                    <a:p>
                      <a:pPr algn="ctr"/>
                      <a:endParaRPr lang="en-US" sz="1600" kern="1200" dirty="0">
                        <a:solidFill>
                          <a:srgbClr val="041E42"/>
                        </a:solidFill>
                        <a:latin typeface="Franklin Gothic Book" panose="020B0503020102020204" pitchFamily="34" charset="0"/>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1696302"/>
                  </a:ext>
                </a:extLst>
              </a:tr>
            </a:tbl>
          </a:graphicData>
        </a:graphic>
      </p:graphicFrame>
      <p:pic>
        <p:nvPicPr>
          <p:cNvPr id="9" name="Picture 8">
            <a:extLst>
              <a:ext uri="{FF2B5EF4-FFF2-40B4-BE49-F238E27FC236}">
                <a16:creationId xmlns:a16="http://schemas.microsoft.com/office/drawing/2014/main" id="{62DF309C-5C46-63B5-F0EA-A59AD7AD7D27}"/>
              </a:ext>
            </a:extLst>
          </p:cNvPr>
          <p:cNvPicPr>
            <a:picLocks noChangeAspect="1"/>
          </p:cNvPicPr>
          <p:nvPr/>
        </p:nvPicPr>
        <p:blipFill rotWithShape="1">
          <a:blip r:embed="rId6"/>
          <a:srcRect b="30320"/>
          <a:stretch/>
        </p:blipFill>
        <p:spPr>
          <a:xfrm>
            <a:off x="2144273" y="4340567"/>
            <a:ext cx="1909474" cy="556397"/>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439FE9F7-8F97-529F-1417-34E796F6C853}"/>
              </a:ext>
            </a:extLst>
          </p:cNvPr>
          <p:cNvPicPr>
            <a:picLocks noChangeAspect="1"/>
          </p:cNvPicPr>
          <p:nvPr/>
        </p:nvPicPr>
        <p:blipFill>
          <a:blip r:embed="rId7"/>
          <a:stretch>
            <a:fillRect/>
          </a:stretch>
        </p:blipFill>
        <p:spPr>
          <a:xfrm>
            <a:off x="7101763" y="4345177"/>
            <a:ext cx="2072861" cy="403340"/>
          </a:xfrm>
          <a:prstGeom prst="rect">
            <a:avLst/>
          </a:prstGeom>
        </p:spPr>
      </p:pic>
      <p:pic>
        <p:nvPicPr>
          <p:cNvPr id="12" name="Picture 11">
            <a:extLst>
              <a:ext uri="{FF2B5EF4-FFF2-40B4-BE49-F238E27FC236}">
                <a16:creationId xmlns:a16="http://schemas.microsoft.com/office/drawing/2014/main" id="{2111FFAC-355F-2740-BBED-481D0B6A1A95}"/>
              </a:ext>
            </a:extLst>
          </p:cNvPr>
          <p:cNvPicPr>
            <a:picLocks noChangeAspect="1"/>
          </p:cNvPicPr>
          <p:nvPr/>
        </p:nvPicPr>
        <p:blipFill>
          <a:blip r:embed="rId8"/>
          <a:stretch>
            <a:fillRect/>
          </a:stretch>
        </p:blipFill>
        <p:spPr>
          <a:xfrm>
            <a:off x="9922309" y="4320773"/>
            <a:ext cx="1496194" cy="595984"/>
          </a:xfrm>
          <a:prstGeom prst="rect">
            <a:avLst/>
          </a:prstGeom>
        </p:spPr>
      </p:pic>
      <p:pic>
        <p:nvPicPr>
          <p:cNvPr id="10" name="Picture 9" descr="A green and grey logo&#10;&#10;Description automatically generated">
            <a:extLst>
              <a:ext uri="{FF2B5EF4-FFF2-40B4-BE49-F238E27FC236}">
                <a16:creationId xmlns:a16="http://schemas.microsoft.com/office/drawing/2014/main" id="{2C6C5656-717B-17DB-2C3D-72D02F0381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7264" y="4196467"/>
            <a:ext cx="1138736" cy="700760"/>
          </a:xfrm>
          <a:prstGeom prst="rect">
            <a:avLst/>
          </a:prstGeom>
        </p:spPr>
      </p:pic>
      <p:pic>
        <p:nvPicPr>
          <p:cNvPr id="2" name="PreparingForRetirement-Slide24">
            <a:hlinkClick r:id="" action="ppaction://media"/>
            <a:extLst>
              <a:ext uri="{FF2B5EF4-FFF2-40B4-BE49-F238E27FC236}">
                <a16:creationId xmlns:a16="http://schemas.microsoft.com/office/drawing/2014/main" id="{676AF4E1-AE58-0397-EF4C-565EE8AECC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48865" y="5689209"/>
            <a:ext cx="55530" cy="55530"/>
          </a:xfrm>
          <a:prstGeom prst="rect">
            <a:avLst/>
          </a:prstGeom>
        </p:spPr>
      </p:pic>
    </p:spTree>
    <p:extLst>
      <p:ext uri="{BB962C8B-B14F-4D97-AF65-F5344CB8AC3E}">
        <p14:creationId xmlns:p14="http://schemas.microsoft.com/office/powerpoint/2010/main" val="35238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3106ED9-E179-400E-A486-5D162FF6D3A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63609-6A26-4368-B38D-D034F7F1689B}" type="slidenum">
              <a:rPr lang="en-US" smtClean="0"/>
              <a:pPr/>
              <a:t>25</a:t>
            </a:fld>
            <a:endParaRPr lang="en-US" dirty="0"/>
          </a:p>
        </p:txBody>
      </p:sp>
      <p:sp>
        <p:nvSpPr>
          <p:cNvPr id="17" name="Title 1">
            <a:extLst>
              <a:ext uri="{FF2B5EF4-FFF2-40B4-BE49-F238E27FC236}">
                <a16:creationId xmlns:a16="http://schemas.microsoft.com/office/drawing/2014/main" id="{3F600FE3-9CD8-4890-893E-94794FF3A1BC}"/>
              </a:ext>
            </a:extLst>
          </p:cNvPr>
          <p:cNvSpPr txBox="1">
            <a:spLocks/>
          </p:cNvSpPr>
          <p:nvPr/>
        </p:nvSpPr>
        <p:spPr>
          <a:xfrm>
            <a:off x="1915851" y="153928"/>
            <a:ext cx="3772008" cy="1185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1E42"/>
                </a:solidFill>
                <a:latin typeface="Franklin Gothic Medium" panose="020B0603020102020204" pitchFamily="34" charset="0"/>
                <a:ea typeface="+mj-ea"/>
                <a:cs typeface="+mj-cs"/>
              </a:defRPr>
            </a:lvl1pPr>
          </a:lstStyle>
          <a:p>
            <a:r>
              <a:rPr lang="en-US" sz="4800" dirty="0"/>
              <a:t>Resources </a:t>
            </a:r>
            <a:endParaRPr lang="en-US" sz="4800" i="1" dirty="0"/>
          </a:p>
        </p:txBody>
      </p:sp>
      <p:pic>
        <p:nvPicPr>
          <p:cNvPr id="1026" name="Picture 2" descr="Security Improvement with HealthEquity | PSU Human Resources">
            <a:extLst>
              <a:ext uri="{FF2B5EF4-FFF2-40B4-BE49-F238E27FC236}">
                <a16:creationId xmlns:a16="http://schemas.microsoft.com/office/drawing/2014/main" id="{7E62E004-C685-448A-A9D1-9762F8F94F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380" b="31277"/>
          <a:stretch/>
        </p:blipFill>
        <p:spPr bwMode="auto">
          <a:xfrm>
            <a:off x="5440147" y="1471206"/>
            <a:ext cx="3061619" cy="55634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AD38A5-E4CE-4475-80B0-3C94AEE798D2}"/>
              </a:ext>
            </a:extLst>
          </p:cNvPr>
          <p:cNvSpPr txBox="1"/>
          <p:nvPr/>
        </p:nvSpPr>
        <p:spPr>
          <a:xfrm>
            <a:off x="5084952" y="2013935"/>
            <a:ext cx="3772008" cy="338554"/>
          </a:xfrm>
          <a:prstGeom prst="rect">
            <a:avLst/>
          </a:prstGeom>
          <a:noFill/>
        </p:spPr>
        <p:txBody>
          <a:bodyPr wrap="square" rtlCol="0">
            <a:spAutoFit/>
          </a:bodyPr>
          <a:lstStyle/>
          <a:p>
            <a:pPr algn="ctr"/>
            <a:r>
              <a:rPr lang="en-US" sz="1600" dirty="0">
                <a:solidFill>
                  <a:srgbClr val="041E42"/>
                </a:solidFill>
                <a:latin typeface="Franklin Gothic Book" panose="020B0503020102020204" pitchFamily="34" charset="0"/>
              </a:rPr>
              <a:t>1.866.346.5800</a:t>
            </a:r>
          </a:p>
        </p:txBody>
      </p:sp>
      <p:pic>
        <p:nvPicPr>
          <p:cNvPr id="4" name="Picture 3" descr="C:\Users\kvb4\AppData\Local\Microsoft\Windows\Temporary Internet Files\Content.Outlook\FNQ8FLDW\LBS RGB HOR.jpg">
            <a:extLst>
              <a:ext uri="{FF2B5EF4-FFF2-40B4-BE49-F238E27FC236}">
                <a16:creationId xmlns:a16="http://schemas.microsoft.com/office/drawing/2014/main" id="{7C0AB1CC-4F9F-4E84-92F8-B6765B5E403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212155" y="1407740"/>
            <a:ext cx="2038346" cy="646514"/>
          </a:xfrm>
          <a:prstGeom prst="rect">
            <a:avLst/>
          </a:prstGeom>
          <a:noFill/>
          <a:ln>
            <a:noFill/>
          </a:ln>
        </p:spPr>
      </p:pic>
      <p:sp>
        <p:nvSpPr>
          <p:cNvPr id="6" name="TextBox 5">
            <a:extLst>
              <a:ext uri="{FF2B5EF4-FFF2-40B4-BE49-F238E27FC236}">
                <a16:creationId xmlns:a16="http://schemas.microsoft.com/office/drawing/2014/main" id="{D171EE07-299A-4DA2-88D8-8F49A5CFC14D}"/>
              </a:ext>
            </a:extLst>
          </p:cNvPr>
          <p:cNvSpPr txBox="1"/>
          <p:nvPr/>
        </p:nvSpPr>
        <p:spPr>
          <a:xfrm>
            <a:off x="8345324" y="2017448"/>
            <a:ext cx="3772008" cy="338554"/>
          </a:xfrm>
          <a:prstGeom prst="rect">
            <a:avLst/>
          </a:prstGeom>
          <a:noFill/>
        </p:spPr>
        <p:txBody>
          <a:bodyPr wrap="square" rtlCol="0">
            <a:spAutoFit/>
          </a:bodyPr>
          <a:lstStyle/>
          <a:p>
            <a:pPr algn="ctr"/>
            <a:r>
              <a:rPr lang="en-US" sz="1600" dirty="0">
                <a:solidFill>
                  <a:srgbClr val="041E42"/>
                </a:solidFill>
                <a:latin typeface="Franklin Gothic Book" panose="020B0503020102020204" pitchFamily="34" charset="0"/>
              </a:rPr>
              <a:t>1.800.828.0078</a:t>
            </a:r>
            <a:endParaRPr lang="en-US" sz="2400" dirty="0">
              <a:solidFill>
                <a:srgbClr val="041E42"/>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921276EB-038C-4F66-B386-13E1A8CE7055}"/>
              </a:ext>
            </a:extLst>
          </p:cNvPr>
          <p:cNvSpPr txBox="1"/>
          <p:nvPr/>
        </p:nvSpPr>
        <p:spPr>
          <a:xfrm>
            <a:off x="1668139" y="3365187"/>
            <a:ext cx="3772008" cy="338554"/>
          </a:xfrm>
          <a:prstGeom prst="rect">
            <a:avLst/>
          </a:prstGeom>
          <a:noFill/>
        </p:spPr>
        <p:txBody>
          <a:bodyPr wrap="square" rtlCol="0">
            <a:spAutoFit/>
          </a:bodyPr>
          <a:lstStyle/>
          <a:p>
            <a:pPr algn="ctr"/>
            <a:r>
              <a:rPr lang="en-US" sz="1600" dirty="0">
                <a:solidFill>
                  <a:srgbClr val="041E42"/>
                </a:solidFill>
                <a:latin typeface="Franklin Gothic Book" panose="020B0503020102020204" pitchFamily="34" charset="0"/>
              </a:rPr>
              <a:t>Current Members: 1.866.918.5285</a:t>
            </a:r>
          </a:p>
        </p:txBody>
      </p:sp>
      <p:sp>
        <p:nvSpPr>
          <p:cNvPr id="23" name="TextBox 22">
            <a:extLst>
              <a:ext uri="{FF2B5EF4-FFF2-40B4-BE49-F238E27FC236}">
                <a16:creationId xmlns:a16="http://schemas.microsoft.com/office/drawing/2014/main" id="{05AAA76D-7B89-D4A5-BB35-D2BCB6A32E8C}"/>
              </a:ext>
            </a:extLst>
          </p:cNvPr>
          <p:cNvSpPr txBox="1"/>
          <p:nvPr/>
        </p:nvSpPr>
        <p:spPr>
          <a:xfrm>
            <a:off x="2390023" y="3003306"/>
            <a:ext cx="2262352" cy="338554"/>
          </a:xfrm>
          <a:prstGeom prst="rect">
            <a:avLst/>
          </a:prstGeom>
          <a:noFill/>
        </p:spPr>
        <p:txBody>
          <a:bodyPr wrap="square">
            <a:spAutoFit/>
          </a:bodyPr>
          <a:lstStyle/>
          <a:p>
            <a:pPr algn="ctr"/>
            <a:r>
              <a:rPr lang="en-US" sz="1600" dirty="0">
                <a:solidFill>
                  <a:srgbClr val="041E42"/>
                </a:solidFill>
                <a:latin typeface="Franklin Gothic Medium" panose="020B0603020102020204" pitchFamily="34" charset="0"/>
              </a:rPr>
              <a:t>Freedom Blue Retirees</a:t>
            </a:r>
            <a:endParaRPr lang="en-US" sz="1600" dirty="0">
              <a:solidFill>
                <a:srgbClr val="041E42"/>
              </a:solidFill>
            </a:endParaRPr>
          </a:p>
        </p:txBody>
      </p:sp>
      <p:sp>
        <p:nvSpPr>
          <p:cNvPr id="14" name="TextBox 13">
            <a:extLst>
              <a:ext uri="{FF2B5EF4-FFF2-40B4-BE49-F238E27FC236}">
                <a16:creationId xmlns:a16="http://schemas.microsoft.com/office/drawing/2014/main" id="{63053DC1-4D75-AEE7-DFA0-51CEB516E2F9}"/>
              </a:ext>
            </a:extLst>
          </p:cNvPr>
          <p:cNvSpPr txBox="1"/>
          <p:nvPr/>
        </p:nvSpPr>
        <p:spPr>
          <a:xfrm>
            <a:off x="1602252" y="2079851"/>
            <a:ext cx="3837895" cy="338554"/>
          </a:xfrm>
          <a:prstGeom prst="rect">
            <a:avLst/>
          </a:prstGeom>
          <a:noFill/>
        </p:spPr>
        <p:txBody>
          <a:bodyPr wrap="square">
            <a:spAutoFit/>
          </a:bodyPr>
          <a:lstStyle/>
          <a:p>
            <a:pPr algn="ctr"/>
            <a:r>
              <a:rPr lang="en-US" sz="1600" dirty="0">
                <a:solidFill>
                  <a:srgbClr val="041E42"/>
                </a:solidFill>
                <a:latin typeface="Franklin Gothic Medium" panose="020B0603020102020204" pitchFamily="34" charset="0"/>
              </a:rPr>
              <a:t>Well360 Concierge – Non-65 Retiree</a:t>
            </a:r>
            <a:endParaRPr lang="en-US" sz="1600" dirty="0">
              <a:solidFill>
                <a:srgbClr val="041E42"/>
              </a:solidFill>
            </a:endParaRPr>
          </a:p>
        </p:txBody>
      </p:sp>
      <p:pic>
        <p:nvPicPr>
          <p:cNvPr id="15" name="Content Placeholder 6">
            <a:extLst>
              <a:ext uri="{FF2B5EF4-FFF2-40B4-BE49-F238E27FC236}">
                <a16:creationId xmlns:a16="http://schemas.microsoft.com/office/drawing/2014/main" id="{0FC6A3B1-6B98-7675-33E5-9CF03F66A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131" y="1495783"/>
            <a:ext cx="2833695" cy="386949"/>
          </a:xfrm>
          <a:prstGeom prst="rect">
            <a:avLst/>
          </a:prstGeom>
        </p:spPr>
      </p:pic>
      <p:sp>
        <p:nvSpPr>
          <p:cNvPr id="31" name="TextBox 30">
            <a:extLst>
              <a:ext uri="{FF2B5EF4-FFF2-40B4-BE49-F238E27FC236}">
                <a16:creationId xmlns:a16="http://schemas.microsoft.com/office/drawing/2014/main" id="{4359C889-B2F6-1009-C8B9-900612A4F100}"/>
              </a:ext>
            </a:extLst>
          </p:cNvPr>
          <p:cNvSpPr txBox="1"/>
          <p:nvPr/>
        </p:nvSpPr>
        <p:spPr>
          <a:xfrm>
            <a:off x="2064638" y="2404315"/>
            <a:ext cx="2950281" cy="338554"/>
          </a:xfrm>
          <a:prstGeom prst="rect">
            <a:avLst/>
          </a:prstGeom>
          <a:noFill/>
        </p:spPr>
        <p:txBody>
          <a:bodyPr wrap="square">
            <a:spAutoFit/>
          </a:bodyPr>
          <a:lstStyle/>
          <a:p>
            <a:pPr algn="ctr"/>
            <a:r>
              <a:rPr lang="en-US" sz="1600" dirty="0">
                <a:solidFill>
                  <a:srgbClr val="041E42"/>
                </a:solidFill>
                <a:latin typeface="Franklin Gothic Book" panose="020B0503020102020204" pitchFamily="34" charset="0"/>
              </a:rPr>
              <a:t>1-844-945-5509</a:t>
            </a:r>
          </a:p>
        </p:txBody>
      </p:sp>
      <p:pic>
        <p:nvPicPr>
          <p:cNvPr id="2" name="Picture 1" descr="A close-up of a logo&#10;&#10;Description automatically generated">
            <a:extLst>
              <a:ext uri="{FF2B5EF4-FFF2-40B4-BE49-F238E27FC236}">
                <a16:creationId xmlns:a16="http://schemas.microsoft.com/office/drawing/2014/main" id="{21A1E535-E01E-F46A-89D7-CD6A2B7A78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0814" y="2951212"/>
            <a:ext cx="2400284" cy="847056"/>
          </a:xfrm>
          <a:prstGeom prst="rect">
            <a:avLst/>
          </a:prstGeom>
        </p:spPr>
      </p:pic>
      <p:sp>
        <p:nvSpPr>
          <p:cNvPr id="5" name="TextBox 4">
            <a:extLst>
              <a:ext uri="{FF2B5EF4-FFF2-40B4-BE49-F238E27FC236}">
                <a16:creationId xmlns:a16="http://schemas.microsoft.com/office/drawing/2014/main" id="{EB73B52A-5FC9-4F64-CA1E-DB6817FE8186}"/>
              </a:ext>
            </a:extLst>
          </p:cNvPr>
          <p:cNvSpPr txBox="1"/>
          <p:nvPr/>
        </p:nvSpPr>
        <p:spPr>
          <a:xfrm>
            <a:off x="5953626" y="3786138"/>
            <a:ext cx="4783395" cy="584775"/>
          </a:xfrm>
          <a:prstGeom prst="rect">
            <a:avLst/>
          </a:prstGeom>
          <a:noFill/>
        </p:spPr>
        <p:txBody>
          <a:bodyPr wrap="square" rtlCol="0">
            <a:spAutoFit/>
          </a:bodyPr>
          <a:lstStyle/>
          <a:p>
            <a:pPr marL="285750" indent="-285750">
              <a:buClr>
                <a:srgbClr val="041E42"/>
              </a:buClr>
              <a:buFont typeface="Arial" panose="020B0604020202020204" pitchFamily="34" charset="0"/>
              <a:buChar char="•"/>
            </a:pPr>
            <a:r>
              <a:rPr lang="en-US" sz="1600" dirty="0">
                <a:solidFill>
                  <a:srgbClr val="00A2E2"/>
                </a:solidFill>
                <a:latin typeface="Franklin Gothic Book" panose="020B0503020102020204" pitchFamily="34" charset="0"/>
                <a:hlinkClick r:id="rId9">
                  <a:extLst>
                    <a:ext uri="{A12FA001-AC4F-418D-AE19-62706E023703}">
                      <ahyp:hlinkClr xmlns:ahyp="http://schemas.microsoft.com/office/drawing/2018/hyperlinkcolor" val="tx"/>
                    </a:ext>
                  </a:extLst>
                </a:hlinkClick>
              </a:rPr>
              <a:t>Retiree Web Page</a:t>
            </a:r>
            <a:endParaRPr lang="en-US" sz="1600" dirty="0">
              <a:solidFill>
                <a:srgbClr val="00A2E2"/>
              </a:solidFill>
              <a:latin typeface="Franklin Gothic Book" panose="020B0503020102020204" pitchFamily="34" charset="0"/>
            </a:endParaRPr>
          </a:p>
          <a:p>
            <a:pPr marL="285750" indent="-285750">
              <a:buClr>
                <a:srgbClr val="041E42"/>
              </a:buClr>
              <a:buFont typeface="Arial" panose="020B0604020202020204" pitchFamily="34" charset="0"/>
              <a:buChar char="•"/>
            </a:pPr>
            <a:r>
              <a:rPr lang="en-US" sz="1600" dirty="0">
                <a:solidFill>
                  <a:srgbClr val="041E42"/>
                </a:solidFill>
                <a:latin typeface="Franklin Gothic Book" panose="020B0503020102020204" pitchFamily="34" charset="0"/>
              </a:rPr>
              <a:t>Resource Chart, Rates, Benefits Summaries</a:t>
            </a:r>
          </a:p>
        </p:txBody>
      </p:sp>
      <p:sp>
        <p:nvSpPr>
          <p:cNvPr id="9" name="TextBox 8">
            <a:extLst>
              <a:ext uri="{FF2B5EF4-FFF2-40B4-BE49-F238E27FC236}">
                <a16:creationId xmlns:a16="http://schemas.microsoft.com/office/drawing/2014/main" id="{9CFA5069-E8EE-A537-07E4-BA78F35E74E8}"/>
              </a:ext>
            </a:extLst>
          </p:cNvPr>
          <p:cNvSpPr txBox="1"/>
          <p:nvPr/>
        </p:nvSpPr>
        <p:spPr>
          <a:xfrm>
            <a:off x="5953626" y="4501999"/>
            <a:ext cx="4783395" cy="338554"/>
          </a:xfrm>
          <a:prstGeom prst="rect">
            <a:avLst/>
          </a:prstGeom>
          <a:noFill/>
        </p:spPr>
        <p:txBody>
          <a:bodyPr wrap="square" rtlCol="0">
            <a:spAutoFit/>
          </a:bodyPr>
          <a:lstStyle/>
          <a:p>
            <a:pPr marL="285750" indent="-285750">
              <a:buClr>
                <a:srgbClr val="041E42"/>
              </a:buClr>
              <a:buFont typeface="Arial" panose="020B0604020202020204" pitchFamily="34" charset="0"/>
              <a:buChar char="•"/>
            </a:pPr>
            <a:r>
              <a:rPr lang="en-US" sz="1600" dirty="0">
                <a:solidFill>
                  <a:srgbClr val="041E42"/>
                </a:solidFill>
                <a:latin typeface="Franklin Gothic Medium" panose="020B0603020102020204" pitchFamily="34" charset="0"/>
              </a:rPr>
              <a:t>HR Services: </a:t>
            </a:r>
            <a:r>
              <a:rPr lang="en-US" sz="1600" dirty="0">
                <a:solidFill>
                  <a:srgbClr val="041E42"/>
                </a:solidFill>
                <a:latin typeface="Franklin Gothic Book" panose="020B0503020102020204" pitchFamily="34" charset="0"/>
              </a:rPr>
              <a:t>814-865-1473</a:t>
            </a:r>
          </a:p>
        </p:txBody>
      </p:sp>
      <p:sp>
        <p:nvSpPr>
          <p:cNvPr id="22" name="TextBox 21">
            <a:extLst>
              <a:ext uri="{FF2B5EF4-FFF2-40B4-BE49-F238E27FC236}">
                <a16:creationId xmlns:a16="http://schemas.microsoft.com/office/drawing/2014/main" id="{BE693FD1-7B49-D370-CA10-D951EE59D0F7}"/>
              </a:ext>
            </a:extLst>
          </p:cNvPr>
          <p:cNvSpPr txBox="1"/>
          <p:nvPr/>
        </p:nvSpPr>
        <p:spPr>
          <a:xfrm>
            <a:off x="1668139" y="3743989"/>
            <a:ext cx="3772008" cy="584775"/>
          </a:xfrm>
          <a:prstGeom prst="rect">
            <a:avLst/>
          </a:prstGeom>
          <a:noFill/>
        </p:spPr>
        <p:txBody>
          <a:bodyPr wrap="square" rtlCol="0">
            <a:spAutoFit/>
          </a:bodyPr>
          <a:lstStyle/>
          <a:p>
            <a:pPr algn="ctr"/>
            <a:r>
              <a:rPr lang="en-US" sz="1600" dirty="0">
                <a:solidFill>
                  <a:srgbClr val="041E42"/>
                </a:solidFill>
                <a:latin typeface="Franklin Gothic Book" panose="020B0503020102020204" pitchFamily="34" charset="0"/>
              </a:rPr>
              <a:t>Non-Members: 1.866.456.7739</a:t>
            </a:r>
          </a:p>
          <a:p>
            <a:pPr algn="ctr"/>
            <a:r>
              <a:rPr lang="en-US" sz="1600" dirty="0">
                <a:solidFill>
                  <a:srgbClr val="041E42"/>
                </a:solidFill>
                <a:latin typeface="Franklin Gothic Book" panose="020B0503020102020204" pitchFamily="34" charset="0"/>
              </a:rPr>
              <a:t>Code: 23FB178428</a:t>
            </a:r>
          </a:p>
        </p:txBody>
      </p:sp>
      <p:pic>
        <p:nvPicPr>
          <p:cNvPr id="3" name="PreparingForRetirement-Slide25">
            <a:hlinkClick r:id="" action="ppaction://media"/>
            <a:extLst>
              <a:ext uri="{FF2B5EF4-FFF2-40B4-BE49-F238E27FC236}">
                <a16:creationId xmlns:a16="http://schemas.microsoft.com/office/drawing/2014/main" id="{99318EB9-50B9-8AEE-9A97-64D5C3805B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79493" y="5534044"/>
            <a:ext cx="64407" cy="64407"/>
          </a:xfrm>
          <a:prstGeom prst="rect">
            <a:avLst/>
          </a:prstGeom>
        </p:spPr>
      </p:pic>
    </p:spTree>
    <p:extLst>
      <p:ext uri="{BB962C8B-B14F-4D97-AF65-F5344CB8AC3E}">
        <p14:creationId xmlns:p14="http://schemas.microsoft.com/office/powerpoint/2010/main" val="39271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F29AEC-CF72-EC80-9875-DCB343AA6880}"/>
              </a:ext>
            </a:extLst>
          </p:cNvPr>
          <p:cNvSpPr/>
          <p:nvPr/>
        </p:nvSpPr>
        <p:spPr>
          <a:xfrm>
            <a:off x="1849623" y="240151"/>
            <a:ext cx="8155571" cy="769441"/>
          </a:xfrm>
          <a:prstGeom prst="rect">
            <a:avLst/>
          </a:prstGeom>
        </p:spPr>
        <p:txBody>
          <a:bodyPr wrap="square">
            <a:spAutoFit/>
          </a:bodyPr>
          <a:lstStyle/>
          <a:p>
            <a:r>
              <a:rPr lang="en-US" sz="4400" dirty="0">
                <a:solidFill>
                  <a:srgbClr val="041E42"/>
                </a:solidFill>
                <a:latin typeface="Franklin Gothic Medium" panose="020B0603020102020204" pitchFamily="34" charset="0"/>
                <a:ea typeface="+mj-ea"/>
                <a:cs typeface="+mj-cs"/>
              </a:rPr>
              <a:t>Additional Benefits</a:t>
            </a:r>
          </a:p>
        </p:txBody>
      </p:sp>
      <p:sp>
        <p:nvSpPr>
          <p:cNvPr id="5" name="Rectangle 4">
            <a:extLst>
              <a:ext uri="{FF2B5EF4-FFF2-40B4-BE49-F238E27FC236}">
                <a16:creationId xmlns:a16="http://schemas.microsoft.com/office/drawing/2014/main" id="{3C827701-59E0-E88A-BEF1-A2A5849F40B1}"/>
              </a:ext>
            </a:extLst>
          </p:cNvPr>
          <p:cNvSpPr/>
          <p:nvPr/>
        </p:nvSpPr>
        <p:spPr>
          <a:xfrm>
            <a:off x="1966359" y="1123887"/>
            <a:ext cx="10342377" cy="4687437"/>
          </a:xfrm>
          <a:prstGeom prst="rect">
            <a:avLst/>
          </a:prstGeom>
        </p:spPr>
        <p:txBody>
          <a:bodyPr wrap="square">
            <a:spAutoFit/>
          </a:bodyPr>
          <a:lstStyle/>
          <a:p>
            <a:pPr>
              <a:spcBef>
                <a:spcPct val="20000"/>
              </a:spcBef>
              <a:buClr>
                <a:srgbClr val="002060"/>
              </a:buClr>
            </a:pPr>
            <a:r>
              <a:rPr lang="en-US" sz="2800" dirty="0">
                <a:solidFill>
                  <a:srgbClr val="00A2E2"/>
                </a:solidFill>
                <a:latin typeface="Franklin Gothic Medium" panose="020B0603020102020204" pitchFamily="34" charset="0"/>
                <a:ea typeface="+mj-ea"/>
                <a:cs typeface="+mj-cs"/>
              </a:rPr>
              <a:t>Technical Service Employees </a:t>
            </a:r>
          </a:p>
          <a:p>
            <a:pPr marL="461963" indent="-176213">
              <a:spcBef>
                <a:spcPct val="20000"/>
              </a:spcBef>
              <a:buClr>
                <a:srgbClr val="002060"/>
              </a:buClr>
              <a:buFont typeface="Arial" panose="020B0604020202020204" pitchFamily="34" charset="0"/>
              <a:buChar char="•"/>
            </a:pPr>
            <a:r>
              <a:rPr lang="en-US" sz="2000" dirty="0">
                <a:solidFill>
                  <a:srgbClr val="041E42"/>
                </a:solidFill>
                <a:latin typeface="Franklin Gothic Book" panose="020B0503020102020204" pitchFamily="34" charset="0"/>
              </a:rPr>
              <a:t>$5,000 life insurance benefit will be provided to you after retirement at no cost             </a:t>
            </a:r>
          </a:p>
          <a:p>
            <a:pPr marL="285750" indent="-285750">
              <a:buFont typeface="Arial" panose="020B0604020202020204" pitchFamily="34" charset="0"/>
              <a:buChar char="•"/>
            </a:pPr>
            <a:endParaRPr lang="en-US" sz="2000" dirty="0">
              <a:solidFill>
                <a:srgbClr val="1E407C"/>
              </a:solidFill>
              <a:latin typeface="Franklin Gothic Book" panose="020B0503020102020204" pitchFamily="34" charset="0"/>
            </a:endParaRPr>
          </a:p>
          <a:p>
            <a:endParaRPr lang="en-US" sz="1600" dirty="0">
              <a:latin typeface="Franklin Gothic Book" panose="020B0503020102020204" pitchFamily="34" charset="0"/>
            </a:endParaRPr>
          </a:p>
          <a:p>
            <a:r>
              <a:rPr lang="en-US" sz="1600" b="1" dirty="0">
                <a:latin typeface="Franklin Gothic Book" panose="020B0503020102020204" pitchFamily="34" charset="0"/>
              </a:rPr>
              <a:t>			</a:t>
            </a:r>
          </a:p>
          <a:p>
            <a:endParaRPr lang="en-US" sz="1100" dirty="0">
              <a:solidFill>
                <a:srgbClr val="041E42"/>
              </a:solidFill>
              <a:latin typeface="Franklin Gothic Medium" panose="020B0603020102020204" pitchFamily="34" charset="0"/>
              <a:ea typeface="+mj-ea"/>
              <a:cs typeface="+mj-cs"/>
            </a:endParaRPr>
          </a:p>
          <a:p>
            <a:pPr>
              <a:spcBef>
                <a:spcPct val="20000"/>
              </a:spcBef>
              <a:buClr>
                <a:srgbClr val="002060"/>
              </a:buClr>
            </a:pPr>
            <a:r>
              <a:rPr lang="en-US" sz="2800" dirty="0">
                <a:solidFill>
                  <a:srgbClr val="00A2E2"/>
                </a:solidFill>
                <a:latin typeface="Franklin Gothic Medium" panose="020B0603020102020204" pitchFamily="34" charset="0"/>
                <a:ea typeface="+mj-ea"/>
                <a:cs typeface="+mj-cs"/>
              </a:rPr>
              <a:t>All Employees</a:t>
            </a:r>
          </a:p>
          <a:p>
            <a:r>
              <a:rPr lang="en-US" sz="2200" dirty="0">
                <a:solidFill>
                  <a:srgbClr val="041E42"/>
                </a:solidFill>
                <a:latin typeface="Franklin Gothic Medium" panose="020B0603020102020204" pitchFamily="34" charset="0"/>
              </a:rPr>
              <a:t>Voluntary benefits that can be converted or ported within 31 days of retirement:</a:t>
            </a:r>
          </a:p>
          <a:p>
            <a:pPr marL="461963" indent="-176213">
              <a:buFont typeface="Arial" panose="020B0604020202020204" pitchFamily="34" charset="0"/>
              <a:buChar char="•"/>
            </a:pPr>
            <a:r>
              <a:rPr lang="en-US" sz="2000" dirty="0">
                <a:solidFill>
                  <a:srgbClr val="041E42"/>
                </a:solidFill>
                <a:latin typeface="Franklin Gothic Book" panose="020B0503020102020204" pitchFamily="34" charset="0"/>
              </a:rPr>
              <a:t>Voluntary Life Insurance</a:t>
            </a:r>
          </a:p>
          <a:p>
            <a:pPr marL="461963" indent="-176213">
              <a:buFont typeface="Arial" panose="020B0604020202020204" pitchFamily="34" charset="0"/>
              <a:buChar char="•"/>
            </a:pPr>
            <a:r>
              <a:rPr lang="en-US" sz="2000" dirty="0">
                <a:solidFill>
                  <a:srgbClr val="041E42"/>
                </a:solidFill>
                <a:latin typeface="Franklin Gothic Book" panose="020B0503020102020204" pitchFamily="34" charset="0"/>
              </a:rPr>
              <a:t>Accidental Death and Dismemberment (AD&amp;D) Insurance</a:t>
            </a:r>
          </a:p>
          <a:p>
            <a:pPr marL="461963" indent="-176213">
              <a:buFont typeface="Arial" panose="020B0604020202020204" pitchFamily="34" charset="0"/>
              <a:buChar char="•"/>
            </a:pPr>
            <a:r>
              <a:rPr lang="en-US" sz="2000" dirty="0">
                <a:solidFill>
                  <a:srgbClr val="041E42"/>
                </a:solidFill>
                <a:latin typeface="Franklin Gothic Book" panose="020B0503020102020204" pitchFamily="34" charset="0"/>
              </a:rPr>
              <a:t>To obtain a conversion application, contact UNUM at (866) 220-8460</a:t>
            </a:r>
          </a:p>
          <a:p>
            <a:pPr marL="111125"/>
            <a:r>
              <a:rPr lang="en-US" sz="2000" dirty="0">
                <a:solidFill>
                  <a:srgbClr val="1E407C"/>
                </a:solidFill>
                <a:latin typeface="Franklin Gothic Book" panose="020B0503020102020204" pitchFamily="34" charset="0"/>
              </a:rPr>
              <a:t>	</a:t>
            </a:r>
          </a:p>
          <a:p>
            <a:pPr marL="111125"/>
            <a:r>
              <a:rPr lang="en-US" sz="2000" dirty="0">
                <a:solidFill>
                  <a:srgbClr val="041E42"/>
                </a:solidFill>
                <a:latin typeface="Franklin Gothic Book" panose="020B0503020102020204" pitchFamily="34" charset="0"/>
              </a:rPr>
              <a:t>Converted rates are found on the form</a:t>
            </a:r>
          </a:p>
          <a:p>
            <a:pPr marL="111125"/>
            <a:r>
              <a:rPr lang="en-US" sz="2000" dirty="0">
                <a:solidFill>
                  <a:srgbClr val="041E42"/>
                </a:solidFill>
                <a:latin typeface="Franklin Gothic Book" panose="020B0503020102020204" pitchFamily="34" charset="0"/>
              </a:rPr>
              <a:t>Ported rates can be obtained through </a:t>
            </a:r>
            <a:r>
              <a:rPr lang="en-US" sz="2000" dirty="0">
                <a:solidFill>
                  <a:srgbClr val="041E42"/>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askunum@unum.com</a:t>
            </a:r>
            <a:r>
              <a:rPr lang="en-US" sz="2000" dirty="0">
                <a:solidFill>
                  <a:srgbClr val="041E42"/>
                </a:solidFill>
                <a:latin typeface="Franklin Gothic Book" panose="020B0503020102020204" pitchFamily="34" charset="0"/>
              </a:rPr>
              <a:t> </a:t>
            </a:r>
          </a:p>
          <a:p>
            <a:endParaRPr lang="en-US" sz="800" dirty="0">
              <a:latin typeface="Franklin Gothic Book" panose="020B0503020102020204" pitchFamily="34" charset="0"/>
            </a:endParaRPr>
          </a:p>
        </p:txBody>
      </p:sp>
      <p:grpSp>
        <p:nvGrpSpPr>
          <p:cNvPr id="6" name="Group 5">
            <a:extLst>
              <a:ext uri="{FF2B5EF4-FFF2-40B4-BE49-F238E27FC236}">
                <a16:creationId xmlns:a16="http://schemas.microsoft.com/office/drawing/2014/main" id="{86664195-0160-0111-D899-B527A27F1917}"/>
              </a:ext>
            </a:extLst>
          </p:cNvPr>
          <p:cNvGrpSpPr/>
          <p:nvPr/>
        </p:nvGrpSpPr>
        <p:grpSpPr>
          <a:xfrm>
            <a:off x="2108972" y="2127796"/>
            <a:ext cx="5324240" cy="687794"/>
            <a:chOff x="1455371" y="2379342"/>
            <a:chExt cx="5324240" cy="687794"/>
          </a:xfrm>
        </p:grpSpPr>
        <p:grpSp>
          <p:nvGrpSpPr>
            <p:cNvPr id="7" name="Group 6">
              <a:extLst>
                <a:ext uri="{FF2B5EF4-FFF2-40B4-BE49-F238E27FC236}">
                  <a16:creationId xmlns:a16="http://schemas.microsoft.com/office/drawing/2014/main" id="{A12E4928-8CBA-2B97-47A6-22164359D4A8}"/>
                </a:ext>
              </a:extLst>
            </p:cNvPr>
            <p:cNvGrpSpPr/>
            <p:nvPr/>
          </p:nvGrpSpPr>
          <p:grpSpPr>
            <a:xfrm>
              <a:off x="1873781" y="2379342"/>
              <a:ext cx="1382927" cy="380017"/>
              <a:chOff x="1655217" y="2949778"/>
              <a:chExt cx="1382927" cy="380017"/>
            </a:xfrm>
          </p:grpSpPr>
          <p:pic>
            <p:nvPicPr>
              <p:cNvPr id="9" name="Picture 8">
                <a:extLst>
                  <a:ext uri="{FF2B5EF4-FFF2-40B4-BE49-F238E27FC236}">
                    <a16:creationId xmlns:a16="http://schemas.microsoft.com/office/drawing/2014/main" id="{B0E0136D-C4E8-3C75-B4A7-D18D886A7CC2}"/>
                  </a:ext>
                </a:extLst>
              </p:cNvPr>
              <p:cNvPicPr>
                <a:picLocks noChangeAspect="1"/>
              </p:cNvPicPr>
              <p:nvPr/>
            </p:nvPicPr>
            <p:blipFill>
              <a:blip r:embed="rId6"/>
              <a:stretch>
                <a:fillRect/>
              </a:stretch>
            </p:blipFill>
            <p:spPr>
              <a:xfrm>
                <a:off x="2084127" y="2949778"/>
                <a:ext cx="954017" cy="380017"/>
              </a:xfrm>
              <a:prstGeom prst="rect">
                <a:avLst/>
              </a:prstGeom>
            </p:spPr>
          </p:pic>
          <p:pic>
            <p:nvPicPr>
              <p:cNvPr id="10" name="Graphic 9">
                <a:extLst>
                  <a:ext uri="{FF2B5EF4-FFF2-40B4-BE49-F238E27FC236}">
                    <a16:creationId xmlns:a16="http://schemas.microsoft.com/office/drawing/2014/main" id="{14B782FB-5750-B136-228F-36332251E6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5217" y="3022017"/>
                <a:ext cx="307778" cy="307778"/>
              </a:xfrm>
              <a:prstGeom prst="rect">
                <a:avLst/>
              </a:prstGeom>
            </p:spPr>
          </p:pic>
        </p:grpSp>
        <p:sp>
          <p:nvSpPr>
            <p:cNvPr id="8" name="Rectangle 7">
              <a:extLst>
                <a:ext uri="{FF2B5EF4-FFF2-40B4-BE49-F238E27FC236}">
                  <a16:creationId xmlns:a16="http://schemas.microsoft.com/office/drawing/2014/main" id="{6023E545-00AC-45AE-6AAF-1323D4A4CBE0}"/>
                </a:ext>
              </a:extLst>
            </p:cNvPr>
            <p:cNvSpPr/>
            <p:nvPr/>
          </p:nvSpPr>
          <p:spPr>
            <a:xfrm>
              <a:off x="1455371" y="2759359"/>
              <a:ext cx="5324240" cy="307777"/>
            </a:xfrm>
            <a:prstGeom prst="rect">
              <a:avLst/>
            </a:prstGeom>
          </p:spPr>
          <p:txBody>
            <a:bodyPr wrap="square">
              <a:spAutoFit/>
            </a:bodyPr>
            <a:lstStyle/>
            <a:p>
              <a:pPr algn="ctr"/>
              <a:r>
                <a:rPr lang="en-US" sz="1400" b="1" u="sng" dirty="0">
                  <a:solidFill>
                    <a:srgbClr val="FF0000"/>
                  </a:solidFill>
                  <a:latin typeface="Franklin Gothic Book" panose="020B0503020102020204" pitchFamily="34" charset="0"/>
                </a:rPr>
                <a:t>Remember</a:t>
              </a:r>
              <a:r>
                <a:rPr lang="en-US" sz="1400" b="1" dirty="0">
                  <a:solidFill>
                    <a:srgbClr val="FF0000"/>
                  </a:solidFill>
                  <a:latin typeface="Franklin Gothic Book" panose="020B0503020102020204" pitchFamily="34" charset="0"/>
                </a:rPr>
                <a:t> </a:t>
              </a:r>
              <a:r>
                <a:rPr lang="en-US" sz="1400" dirty="0">
                  <a:solidFill>
                    <a:srgbClr val="041E42"/>
                  </a:solidFill>
                  <a:latin typeface="Franklin Gothic Book" panose="020B0503020102020204" pitchFamily="34" charset="0"/>
                </a:rPr>
                <a:t>to review your beneficiary designations in Workday</a:t>
              </a:r>
            </a:p>
          </p:txBody>
        </p:sp>
      </p:grpSp>
      <p:pic>
        <p:nvPicPr>
          <p:cNvPr id="11" name="Picture 10">
            <a:extLst>
              <a:ext uri="{FF2B5EF4-FFF2-40B4-BE49-F238E27FC236}">
                <a16:creationId xmlns:a16="http://schemas.microsoft.com/office/drawing/2014/main" id="{8967C81C-F207-3A88-DB37-2FDC707DF1C2}"/>
              </a:ext>
            </a:extLst>
          </p:cNvPr>
          <p:cNvPicPr>
            <a:picLocks noChangeAspect="1"/>
          </p:cNvPicPr>
          <p:nvPr/>
        </p:nvPicPr>
        <p:blipFill>
          <a:blip r:embed="rId9"/>
          <a:stretch>
            <a:fillRect/>
          </a:stretch>
        </p:blipFill>
        <p:spPr>
          <a:xfrm>
            <a:off x="10125134" y="358419"/>
            <a:ext cx="1631338" cy="532904"/>
          </a:xfrm>
          <a:prstGeom prst="rect">
            <a:avLst/>
          </a:prstGeom>
        </p:spPr>
      </p:pic>
      <p:pic>
        <p:nvPicPr>
          <p:cNvPr id="2" name="PreparingForRetirement-Slide26">
            <a:hlinkClick r:id="" action="ppaction://media"/>
            <a:extLst>
              <a:ext uri="{FF2B5EF4-FFF2-40B4-BE49-F238E27FC236}">
                <a16:creationId xmlns:a16="http://schemas.microsoft.com/office/drawing/2014/main" id="{95525E9F-D3AD-F9F8-4EBA-23973EB6C0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87404" y="5734113"/>
            <a:ext cx="54332" cy="54332"/>
          </a:xfrm>
          <a:prstGeom prst="rect">
            <a:avLst/>
          </a:prstGeom>
        </p:spPr>
      </p:pic>
    </p:spTree>
    <p:extLst>
      <p:ext uri="{BB962C8B-B14F-4D97-AF65-F5344CB8AC3E}">
        <p14:creationId xmlns:p14="http://schemas.microsoft.com/office/powerpoint/2010/main" val="13615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004DAC-9194-E72D-7381-55CD86152ADB}"/>
              </a:ext>
            </a:extLst>
          </p:cNvPr>
          <p:cNvGrpSpPr/>
          <p:nvPr/>
        </p:nvGrpSpPr>
        <p:grpSpPr>
          <a:xfrm>
            <a:off x="1812343" y="246857"/>
            <a:ext cx="10227862" cy="4490193"/>
            <a:chOff x="1420353" y="31704"/>
            <a:chExt cx="10227862" cy="4490193"/>
          </a:xfrm>
        </p:grpSpPr>
        <p:sp>
          <p:nvSpPr>
            <p:cNvPr id="5" name="Rectangle 4">
              <a:extLst>
                <a:ext uri="{FF2B5EF4-FFF2-40B4-BE49-F238E27FC236}">
                  <a16:creationId xmlns:a16="http://schemas.microsoft.com/office/drawing/2014/main" id="{50E8C9CE-3403-2B4E-852E-12733165544B}"/>
                </a:ext>
              </a:extLst>
            </p:cNvPr>
            <p:cNvSpPr/>
            <p:nvPr/>
          </p:nvSpPr>
          <p:spPr>
            <a:xfrm>
              <a:off x="1420353" y="70176"/>
              <a:ext cx="8155571" cy="707886"/>
            </a:xfrm>
            <a:prstGeom prst="rect">
              <a:avLst/>
            </a:prstGeom>
          </p:spPr>
          <p:txBody>
            <a:bodyPr wrap="square">
              <a:spAutoFit/>
            </a:bodyPr>
            <a:lstStyle/>
            <a:p>
              <a:r>
                <a:rPr lang="en-US" sz="4000" dirty="0">
                  <a:solidFill>
                    <a:srgbClr val="041E42"/>
                  </a:solidFill>
                  <a:latin typeface="Franklin Gothic Medium" panose="020B0603020102020204" pitchFamily="34" charset="0"/>
                  <a:ea typeface="+mj-ea"/>
                  <a:cs typeface="+mj-cs"/>
                </a:rPr>
                <a:t>Educational Privileges</a:t>
              </a:r>
            </a:p>
          </p:txBody>
        </p:sp>
        <p:sp>
          <p:nvSpPr>
            <p:cNvPr id="6" name="Rectangle 5">
              <a:extLst>
                <a:ext uri="{FF2B5EF4-FFF2-40B4-BE49-F238E27FC236}">
                  <a16:creationId xmlns:a16="http://schemas.microsoft.com/office/drawing/2014/main" id="{0C266030-E018-3CAF-0624-E259CEAE9FFF}"/>
                </a:ext>
              </a:extLst>
            </p:cNvPr>
            <p:cNvSpPr/>
            <p:nvPr/>
          </p:nvSpPr>
          <p:spPr>
            <a:xfrm>
              <a:off x="1420353" y="982467"/>
              <a:ext cx="10227862" cy="3539430"/>
            </a:xfrm>
            <a:prstGeom prst="rect">
              <a:avLst/>
            </a:prstGeom>
          </p:spPr>
          <p:txBody>
            <a:bodyPr wrap="square">
              <a:spAutoFit/>
            </a:bodyPr>
            <a:lstStyle/>
            <a:p>
              <a:pPr>
                <a:lnSpc>
                  <a:spcPct val="80000"/>
                </a:lnSpc>
                <a:spcBef>
                  <a:spcPct val="20000"/>
                </a:spcBef>
                <a:buClr>
                  <a:srgbClr val="002060"/>
                </a:buClr>
              </a:pPr>
              <a:r>
                <a:rPr lang="en-US" sz="2000" dirty="0">
                  <a:solidFill>
                    <a:srgbClr val="041E42"/>
                  </a:solidFill>
                  <a:latin typeface="Franklin Gothic Book" panose="020B0503020102020204" pitchFamily="34" charset="0"/>
                </a:rPr>
                <a:t>Educational privileges are available to retirees and their eligible dependents.</a:t>
              </a:r>
              <a:br>
                <a:rPr lang="en-US" sz="2000" dirty="0">
                  <a:solidFill>
                    <a:srgbClr val="041E42"/>
                  </a:solidFill>
                  <a:latin typeface="Franklin Gothic Book" panose="020B0503020102020204" pitchFamily="34" charset="0"/>
                </a:rPr>
              </a:br>
              <a:r>
                <a:rPr lang="en-US" sz="2000" dirty="0">
                  <a:solidFill>
                    <a:srgbClr val="041E42"/>
                  </a:solidFill>
                  <a:latin typeface="Franklin Gothic Book" panose="020B0503020102020204" pitchFamily="34" charset="0"/>
                </a:rPr>
                <a:t>Eligible dependents include:</a:t>
              </a:r>
            </a:p>
            <a:p>
              <a:pPr marL="746125" lvl="1" indent="-288925">
                <a:lnSpc>
                  <a:spcPct val="80000"/>
                </a:lnSpc>
                <a:spcBef>
                  <a:spcPct val="20000"/>
                </a:spcBef>
                <a:buClr>
                  <a:srgbClr val="041E42"/>
                </a:buClr>
                <a:buFont typeface="Arial" panose="020B0604020202020204" pitchFamily="34" charset="0"/>
                <a:buChar char="•"/>
              </a:pPr>
              <a:r>
                <a:rPr lang="en-US" sz="2000" dirty="0">
                  <a:solidFill>
                    <a:srgbClr val="041E42"/>
                  </a:solidFill>
                  <a:latin typeface="Franklin Gothic Book" panose="020B0503020102020204" pitchFamily="34" charset="0"/>
                </a:rPr>
                <a:t>Spouses</a:t>
              </a:r>
            </a:p>
            <a:p>
              <a:pPr marL="746125" lvl="1" indent="-288925">
                <a:lnSpc>
                  <a:spcPct val="80000"/>
                </a:lnSpc>
                <a:spcBef>
                  <a:spcPct val="20000"/>
                </a:spcBef>
                <a:buClr>
                  <a:srgbClr val="041E42"/>
                </a:buClr>
                <a:buFont typeface="Arial" panose="020B0604020202020204" pitchFamily="34" charset="0"/>
                <a:buChar char="•"/>
              </a:pPr>
              <a:r>
                <a:rPr lang="en-US" sz="2000" dirty="0">
                  <a:solidFill>
                    <a:srgbClr val="041E42"/>
                  </a:solidFill>
                  <a:latin typeface="Franklin Gothic Book" panose="020B0503020102020204" pitchFamily="34" charset="0"/>
                </a:rPr>
                <a:t>Unmarried children through the age of 26</a:t>
              </a:r>
            </a:p>
            <a:p>
              <a:pPr marL="914400" lvl="1" indent="-457200">
                <a:lnSpc>
                  <a:spcPct val="80000"/>
                </a:lnSpc>
                <a:spcBef>
                  <a:spcPct val="20000"/>
                </a:spcBef>
                <a:buClr>
                  <a:srgbClr val="92D050"/>
                </a:buClr>
                <a:buFont typeface="Wingdings" panose="05000000000000000000" pitchFamily="2" charset="2"/>
                <a:buChar char="ü"/>
              </a:pPr>
              <a:endParaRPr lang="en-US" sz="2000" dirty="0">
                <a:solidFill>
                  <a:srgbClr val="041E42"/>
                </a:solidFill>
                <a:latin typeface="Franklin Gothic Book" panose="020B0503020102020204" pitchFamily="34" charset="0"/>
              </a:endParaRPr>
            </a:p>
            <a:p>
              <a:pPr marL="285750" indent="-285750">
                <a:lnSpc>
                  <a:spcPct val="80000"/>
                </a:lnSpc>
                <a:spcBef>
                  <a:spcPct val="20000"/>
                </a:spcBef>
                <a:buClr>
                  <a:srgbClr val="002060"/>
                </a:buClr>
                <a:buFont typeface="Arial"/>
                <a:buChar char="•"/>
              </a:pPr>
              <a:r>
                <a:rPr lang="en-US" sz="2000" dirty="0">
                  <a:solidFill>
                    <a:srgbClr val="041E42"/>
                  </a:solidFill>
                  <a:latin typeface="Franklin Gothic Book" panose="020B0503020102020204" pitchFamily="34" charset="0"/>
                </a:rPr>
                <a:t>The grant-in-aid is for 75% of the tuition charge and applies to Penn State resident instruction and continuing education credit courses.</a:t>
              </a:r>
            </a:p>
            <a:p>
              <a:pPr marL="285750" indent="-285750">
                <a:lnSpc>
                  <a:spcPct val="80000"/>
                </a:lnSpc>
                <a:spcBef>
                  <a:spcPct val="20000"/>
                </a:spcBef>
                <a:buClr>
                  <a:srgbClr val="002060"/>
                </a:buClr>
              </a:pPr>
              <a:endParaRPr lang="en-US" sz="2000" dirty="0">
                <a:solidFill>
                  <a:srgbClr val="041E42"/>
                </a:solidFill>
                <a:latin typeface="Franklin Gothic Book" panose="020B0503020102020204" pitchFamily="34" charset="0"/>
              </a:endParaRPr>
            </a:p>
            <a:p>
              <a:pPr marL="285750" indent="-285750">
                <a:lnSpc>
                  <a:spcPct val="80000"/>
                </a:lnSpc>
                <a:spcBef>
                  <a:spcPct val="20000"/>
                </a:spcBef>
                <a:buClr>
                  <a:srgbClr val="002060"/>
                </a:buClr>
                <a:buFont typeface="Arial"/>
                <a:buChar char="•"/>
              </a:pPr>
              <a:r>
                <a:rPr lang="en-US" sz="2000" dirty="0">
                  <a:solidFill>
                    <a:srgbClr val="041E42"/>
                  </a:solidFill>
                  <a:latin typeface="Franklin Gothic Book" panose="020B0503020102020204" pitchFamily="34" charset="0"/>
                </a:rPr>
                <a:t>In order to have the grant-in-aid applied automatically, employee, spouse and dependent Social Security numbers should be in both Workday and </a:t>
              </a:r>
              <a:r>
                <a:rPr lang="en-US" sz="2000" dirty="0">
                  <a:solidFill>
                    <a:srgbClr val="041E42"/>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accounts.psu.edu</a:t>
              </a:r>
              <a:r>
                <a:rPr lang="en-US" sz="2000" dirty="0">
                  <a:solidFill>
                    <a:srgbClr val="041E42"/>
                  </a:solidFill>
                  <a:latin typeface="Franklin Gothic Book" panose="020B0503020102020204" pitchFamily="34" charset="0"/>
                </a:rPr>
                <a:t>.</a:t>
              </a:r>
            </a:p>
            <a:p>
              <a:pPr marL="285750" indent="-285750">
                <a:lnSpc>
                  <a:spcPct val="80000"/>
                </a:lnSpc>
                <a:spcBef>
                  <a:spcPct val="20000"/>
                </a:spcBef>
                <a:buClr>
                  <a:srgbClr val="002060"/>
                </a:buClr>
                <a:buFont typeface="Arial"/>
                <a:buChar char="•"/>
              </a:pPr>
              <a:endParaRPr lang="en-US" sz="2000" dirty="0">
                <a:solidFill>
                  <a:srgbClr val="041E42"/>
                </a:solidFill>
                <a:latin typeface="Franklin Gothic Book" panose="020B0503020102020204" pitchFamily="34" charset="0"/>
              </a:endParaRPr>
            </a:p>
            <a:p>
              <a:pPr marL="285750" indent="-285750">
                <a:lnSpc>
                  <a:spcPct val="80000"/>
                </a:lnSpc>
                <a:spcBef>
                  <a:spcPct val="20000"/>
                </a:spcBef>
                <a:buClr>
                  <a:srgbClr val="002060"/>
                </a:buClr>
                <a:buFont typeface="Arial"/>
                <a:buChar char="•"/>
              </a:pPr>
              <a:r>
                <a:rPr lang="en-US" sz="2000" dirty="0">
                  <a:solidFill>
                    <a:srgbClr val="041E42"/>
                  </a:solidFill>
                  <a:latin typeface="Franklin Gothic Book" panose="020B0503020102020204" pitchFamily="34" charset="0"/>
                </a:rPr>
                <a:t>No need to apply for the discount, unless using it for Pennsylvania College of Technology</a:t>
              </a:r>
            </a:p>
          </p:txBody>
        </p:sp>
        <p:sp>
          <p:nvSpPr>
            <p:cNvPr id="7" name="Rectangle 6">
              <a:extLst>
                <a:ext uri="{FF2B5EF4-FFF2-40B4-BE49-F238E27FC236}">
                  <a16:creationId xmlns:a16="http://schemas.microsoft.com/office/drawing/2014/main" id="{70E22BDA-95F0-E626-33AB-05A5564BE40F}"/>
                </a:ext>
              </a:extLst>
            </p:cNvPr>
            <p:cNvSpPr/>
            <p:nvPr/>
          </p:nvSpPr>
          <p:spPr>
            <a:xfrm>
              <a:off x="9041189" y="31704"/>
              <a:ext cx="2438285" cy="784830"/>
            </a:xfrm>
            <a:prstGeom prst="rect">
              <a:avLst/>
            </a:prstGeom>
            <a:ln w="28575">
              <a:solidFill>
                <a:srgbClr val="00A2E2"/>
              </a:solidFill>
            </a:ln>
          </p:spPr>
          <p:txBody>
            <a:bodyPr wrap="square">
              <a:spAutoFit/>
            </a:bodyPr>
            <a:lstStyle/>
            <a:p>
              <a:pPr algn="ctr"/>
              <a:r>
                <a:rPr lang="en-US" sz="1500" dirty="0">
                  <a:solidFill>
                    <a:srgbClr val="041E42"/>
                  </a:solidFill>
                  <a:latin typeface="Franklin Gothic Book" panose="020B0503020102020204" pitchFamily="34" charset="0"/>
                </a:rPr>
                <a:t>Please see University policies </a:t>
              </a:r>
              <a:r>
                <a:rPr lang="en-US" sz="1500" dirty="0">
                  <a:solidFill>
                    <a:srgbClr val="00A2E2"/>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HR36</a:t>
              </a:r>
              <a:r>
                <a:rPr lang="en-US" sz="1500" dirty="0">
                  <a:solidFill>
                    <a:srgbClr val="041E42"/>
                  </a:solidFill>
                  <a:latin typeface="Franklin Gothic Book" panose="020B0503020102020204" pitchFamily="34" charset="0"/>
                </a:rPr>
                <a:t> and </a:t>
              </a:r>
              <a:r>
                <a:rPr lang="en-US" sz="1500" dirty="0">
                  <a:solidFill>
                    <a:srgbClr val="00A2E2"/>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HR37</a:t>
              </a:r>
              <a:r>
                <a:rPr lang="en-US" sz="1500" dirty="0">
                  <a:solidFill>
                    <a:srgbClr val="041E42"/>
                  </a:solidFill>
                  <a:latin typeface="Franklin Gothic Book" panose="020B0503020102020204" pitchFamily="34" charset="0"/>
                </a:rPr>
                <a:t> for additional information.</a:t>
              </a:r>
            </a:p>
          </p:txBody>
        </p:sp>
      </p:grpSp>
      <p:sp>
        <p:nvSpPr>
          <p:cNvPr id="8" name="Rectangle 7">
            <a:extLst>
              <a:ext uri="{FF2B5EF4-FFF2-40B4-BE49-F238E27FC236}">
                <a16:creationId xmlns:a16="http://schemas.microsoft.com/office/drawing/2014/main" id="{787A40AC-E16F-8A20-2979-67DB14376788}"/>
              </a:ext>
            </a:extLst>
          </p:cNvPr>
          <p:cNvSpPr/>
          <p:nvPr/>
        </p:nvSpPr>
        <p:spPr>
          <a:xfrm>
            <a:off x="1812343" y="4886544"/>
            <a:ext cx="8053110" cy="1292662"/>
          </a:xfrm>
          <a:prstGeom prst="rect">
            <a:avLst/>
          </a:prstGeom>
        </p:spPr>
        <p:txBody>
          <a:bodyPr wrap="square">
            <a:spAutoFit/>
          </a:bodyPr>
          <a:lstStyle/>
          <a:p>
            <a:r>
              <a:rPr lang="en-US" sz="2400" dirty="0">
                <a:solidFill>
                  <a:srgbClr val="00A2E2"/>
                </a:solidFill>
                <a:latin typeface="Franklin Gothic Medium" panose="020B0603020102020204" pitchFamily="34" charset="0"/>
              </a:rPr>
              <a:t>This Excludes: </a:t>
            </a:r>
          </a:p>
          <a:p>
            <a:pPr marL="569913" indent="-228600">
              <a:buClr>
                <a:srgbClr val="041E42"/>
              </a:buClr>
              <a:buFont typeface="Arial" panose="020B0604020202020204" pitchFamily="34" charset="0"/>
              <a:buChar char="•"/>
            </a:pPr>
            <a:r>
              <a:rPr lang="en-US" i="1" dirty="0">
                <a:solidFill>
                  <a:srgbClr val="041E42"/>
                </a:solidFill>
                <a:latin typeface="Franklin Gothic Book" panose="020B0503020102020204" pitchFamily="34" charset="0"/>
              </a:rPr>
              <a:t>The Smeal College of Business Administration Executive MBA Program</a:t>
            </a:r>
          </a:p>
          <a:p>
            <a:pPr marL="569913" indent="-228600">
              <a:buClr>
                <a:srgbClr val="041E42"/>
              </a:buClr>
              <a:buFont typeface="Arial" panose="020B0604020202020204" pitchFamily="34" charset="0"/>
              <a:buChar char="•"/>
            </a:pPr>
            <a:r>
              <a:rPr lang="en-US" i="1" dirty="0">
                <a:solidFill>
                  <a:srgbClr val="041E42"/>
                </a:solidFill>
                <a:latin typeface="Franklin Gothic Book" panose="020B0503020102020204" pitchFamily="34" charset="0"/>
              </a:rPr>
              <a:t>The Dickinson School of Law and Penn State Law</a:t>
            </a:r>
          </a:p>
          <a:p>
            <a:pPr marL="569913" indent="-228600">
              <a:buClr>
                <a:srgbClr val="041E42"/>
              </a:buClr>
              <a:buFont typeface="Arial" panose="020B0604020202020204" pitchFamily="34" charset="0"/>
              <a:buChar char="•"/>
            </a:pPr>
            <a:r>
              <a:rPr lang="en-US" i="1" dirty="0">
                <a:solidFill>
                  <a:srgbClr val="041E42"/>
                </a:solidFill>
                <a:latin typeface="Franklin Gothic Book" panose="020B0503020102020204" pitchFamily="34" charset="0"/>
              </a:rPr>
              <a:t>The College of Medicine at the Milton S. Hershey Medical Center</a:t>
            </a:r>
          </a:p>
        </p:txBody>
      </p:sp>
      <p:pic>
        <p:nvPicPr>
          <p:cNvPr id="2" name="PreparingForRetirement-Slide27">
            <a:hlinkClick r:id="" action="ppaction://media"/>
            <a:extLst>
              <a:ext uri="{FF2B5EF4-FFF2-40B4-BE49-F238E27FC236}">
                <a16:creationId xmlns:a16="http://schemas.microsoft.com/office/drawing/2014/main" id="{3D4ED6C6-8819-5A59-AE9E-5503C8A68C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22610" y="5305425"/>
            <a:ext cx="59677" cy="59677"/>
          </a:xfrm>
          <a:prstGeom prst="rect">
            <a:avLst/>
          </a:prstGeom>
        </p:spPr>
      </p:pic>
    </p:spTree>
    <p:extLst>
      <p:ext uri="{BB962C8B-B14F-4D97-AF65-F5344CB8AC3E}">
        <p14:creationId xmlns:p14="http://schemas.microsoft.com/office/powerpoint/2010/main" val="379099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F3C03-6B60-9996-576E-0E6AF24D36D7}"/>
              </a:ext>
            </a:extLst>
          </p:cNvPr>
          <p:cNvSpPr>
            <a:spLocks noGrp="1"/>
          </p:cNvSpPr>
          <p:nvPr>
            <p:ph type="title"/>
          </p:nvPr>
        </p:nvSpPr>
        <p:spPr>
          <a:xfrm>
            <a:off x="1784073" y="100285"/>
            <a:ext cx="10515600" cy="905347"/>
          </a:xfrm>
        </p:spPr>
        <p:txBody>
          <a:bodyPr>
            <a:normAutofit/>
          </a:bodyPr>
          <a:lstStyle/>
          <a:p>
            <a:pPr algn="l"/>
            <a:r>
              <a:rPr lang="en-US" sz="3600" b="0" dirty="0">
                <a:solidFill>
                  <a:srgbClr val="041E42"/>
                </a:solidFill>
                <a:latin typeface="Franklin Gothic Medium" panose="020B0603020102020204" pitchFamily="34" charset="0"/>
              </a:rPr>
              <a:t> </a:t>
            </a:r>
            <a:r>
              <a:rPr lang="en-US" sz="4800" b="0" dirty="0">
                <a:solidFill>
                  <a:srgbClr val="041E42"/>
                </a:solidFill>
                <a:latin typeface="Franklin Gothic Medium" panose="020B0603020102020204" pitchFamily="34" charset="0"/>
              </a:rPr>
              <a:t>Things to Know</a:t>
            </a:r>
          </a:p>
        </p:txBody>
      </p:sp>
      <p:sp>
        <p:nvSpPr>
          <p:cNvPr id="5" name="Rectangle 4">
            <a:extLst>
              <a:ext uri="{FF2B5EF4-FFF2-40B4-BE49-F238E27FC236}">
                <a16:creationId xmlns:a16="http://schemas.microsoft.com/office/drawing/2014/main" id="{1AEEFAE0-C316-3CE8-F7A4-C73CE1F4AB74}"/>
              </a:ext>
            </a:extLst>
          </p:cNvPr>
          <p:cNvSpPr txBox="1">
            <a:spLocks noChangeArrowheads="1"/>
          </p:cNvSpPr>
          <p:nvPr/>
        </p:nvSpPr>
        <p:spPr>
          <a:xfrm>
            <a:off x="2025927" y="1005632"/>
            <a:ext cx="10273746" cy="18130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chemeClr val="tx1">
                  <a:lumMod val="90000"/>
                  <a:lumOff val="10000"/>
                </a:schemeClr>
              </a:buClr>
            </a:pPr>
            <a:r>
              <a:rPr lang="en-US" altLang="en-US" sz="2000" dirty="0">
                <a:solidFill>
                  <a:srgbClr val="00A2E2"/>
                </a:solidFill>
                <a:latin typeface="Franklin Gothic Medium" panose="020B0603020102020204" pitchFamily="34" charset="0"/>
              </a:rPr>
              <a:t>Resignation from University Employment </a:t>
            </a:r>
            <a:r>
              <a:rPr lang="en-US" altLang="en-US" sz="2000" dirty="0">
                <a:solidFill>
                  <a:srgbClr val="00A2E2"/>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Policy HR52</a:t>
            </a:r>
            <a:endParaRPr lang="en-US" altLang="en-US" sz="800" dirty="0">
              <a:solidFill>
                <a:srgbClr val="009CDE"/>
              </a:solidFill>
            </a:endParaRPr>
          </a:p>
          <a:p>
            <a:pPr marL="511175" indent="-284163">
              <a:buClr>
                <a:srgbClr val="00A2E2"/>
              </a:buClr>
              <a:buFont typeface="Wingdings" panose="05000000000000000000" pitchFamily="2" charset="2"/>
              <a:buChar char="ü"/>
            </a:pPr>
            <a:r>
              <a:rPr lang="en-US" altLang="en-US" sz="1800" dirty="0">
                <a:solidFill>
                  <a:srgbClr val="041E42"/>
                </a:solidFill>
              </a:rPr>
              <a:t>Outlines expectations for providing adequate notice to your unit</a:t>
            </a:r>
          </a:p>
          <a:p>
            <a:pPr marL="511175" indent="-284163">
              <a:buClr>
                <a:srgbClr val="00A2E2"/>
              </a:buClr>
              <a:buFont typeface="Wingdings" panose="05000000000000000000" pitchFamily="2" charset="2"/>
              <a:buChar char="ü"/>
            </a:pPr>
            <a:r>
              <a:rPr lang="en-US" altLang="en-US" sz="1800" dirty="0">
                <a:solidFill>
                  <a:srgbClr val="041E42"/>
                </a:solidFill>
              </a:rPr>
              <a:t>Work with your supervisor and/or local HR unit to</a:t>
            </a:r>
          </a:p>
          <a:p>
            <a:pPr marL="914400" lvl="1" indent="-168275">
              <a:buClr>
                <a:srgbClr val="041E42"/>
              </a:buClr>
              <a:buFont typeface="Arial" panose="020B0604020202020204" pitchFamily="34" charset="0"/>
              <a:buChar char="•"/>
            </a:pPr>
            <a:r>
              <a:rPr lang="en-US" altLang="en-US" sz="1800" dirty="0">
                <a:solidFill>
                  <a:srgbClr val="041E42"/>
                </a:solidFill>
              </a:rPr>
              <a:t>Determine last working day</a:t>
            </a:r>
          </a:p>
          <a:p>
            <a:pPr marL="914400" lvl="1" indent="-168275">
              <a:buClr>
                <a:srgbClr val="041E42"/>
              </a:buClr>
              <a:buFont typeface="Arial" panose="020B0604020202020204" pitchFamily="34" charset="0"/>
              <a:buChar char="•"/>
            </a:pPr>
            <a:r>
              <a:rPr lang="en-US" altLang="en-US" sz="1800" dirty="0">
                <a:solidFill>
                  <a:srgbClr val="041E42"/>
                </a:solidFill>
              </a:rPr>
              <a:t>Return equipment, keys, </a:t>
            </a:r>
            <a:r>
              <a:rPr lang="en-US" altLang="en-US" sz="1800" dirty="0" err="1">
                <a:solidFill>
                  <a:srgbClr val="041E42"/>
                </a:solidFill>
              </a:rPr>
              <a:t>etc</a:t>
            </a:r>
            <a:endParaRPr lang="en-US" altLang="en-US" dirty="0">
              <a:solidFill>
                <a:srgbClr val="1E407C"/>
              </a:solidFill>
            </a:endParaRPr>
          </a:p>
          <a:p>
            <a:pPr marL="342900" indent="-342900">
              <a:buClr>
                <a:srgbClr val="99CC00"/>
              </a:buClr>
              <a:buFont typeface="Wingdings" panose="05000000000000000000" pitchFamily="2" charset="2"/>
              <a:buChar char="ü"/>
            </a:pPr>
            <a:endParaRPr lang="en-US" altLang="en-US" dirty="0">
              <a:solidFill>
                <a:srgbClr val="1E407C"/>
              </a:solidFill>
            </a:endParaRPr>
          </a:p>
          <a:p>
            <a:pPr>
              <a:buClr>
                <a:schemeClr val="tx1">
                  <a:lumMod val="90000"/>
                  <a:lumOff val="10000"/>
                </a:schemeClr>
              </a:buClr>
            </a:pPr>
            <a:endParaRPr lang="en-US" altLang="en-US" dirty="0">
              <a:solidFill>
                <a:srgbClr val="1E407C"/>
              </a:solidFill>
            </a:endParaRPr>
          </a:p>
          <a:p>
            <a:endParaRPr lang="en-US" altLang="en-US" dirty="0">
              <a:solidFill>
                <a:srgbClr val="1E407C"/>
              </a:solidFill>
            </a:endParaRPr>
          </a:p>
          <a:p>
            <a:pPr marL="342900" indent="-342900">
              <a:buClr>
                <a:srgbClr val="92D050"/>
              </a:buClr>
              <a:buFont typeface="Wingdings" panose="05000000000000000000" pitchFamily="2" charset="2"/>
              <a:buChar char="ü"/>
            </a:pPr>
            <a:endParaRPr lang="en-US" altLang="en-US" sz="2400" dirty="0">
              <a:solidFill>
                <a:srgbClr val="1E407C"/>
              </a:solidFill>
            </a:endParaRPr>
          </a:p>
          <a:p>
            <a:pPr lvl="1">
              <a:buClr>
                <a:srgbClr val="92D050"/>
              </a:buClr>
            </a:pPr>
            <a:endParaRPr lang="en-US" altLang="en-US" dirty="0"/>
          </a:p>
          <a:p>
            <a:endParaRPr lang="en-US" altLang="en-US" dirty="0"/>
          </a:p>
          <a:p>
            <a:pPr marL="114300"/>
            <a:endParaRPr lang="en-US" altLang="en-US" sz="2000" dirty="0">
              <a:ea typeface="ヒラギノ角ゴ Pro W3" pitchFamily="5" charset="-128"/>
            </a:endParaRPr>
          </a:p>
        </p:txBody>
      </p:sp>
      <p:sp>
        <p:nvSpPr>
          <p:cNvPr id="13" name="TextBox 12">
            <a:extLst>
              <a:ext uri="{FF2B5EF4-FFF2-40B4-BE49-F238E27FC236}">
                <a16:creationId xmlns:a16="http://schemas.microsoft.com/office/drawing/2014/main" id="{8DCBBE7F-2B6D-1B6E-4068-47964FF2B4F2}"/>
              </a:ext>
            </a:extLst>
          </p:cNvPr>
          <p:cNvSpPr txBox="1"/>
          <p:nvPr/>
        </p:nvSpPr>
        <p:spPr>
          <a:xfrm>
            <a:off x="7564387" y="266968"/>
            <a:ext cx="5203372" cy="677108"/>
          </a:xfrm>
          <a:prstGeom prst="rect">
            <a:avLst/>
          </a:prstGeom>
          <a:noFill/>
        </p:spPr>
        <p:txBody>
          <a:bodyPr wrap="square" rtlCol="0">
            <a:spAutoFit/>
          </a:bodyPr>
          <a:lstStyle/>
          <a:p>
            <a:r>
              <a:rPr lang="en-US" altLang="en-US" sz="2000" dirty="0">
                <a:solidFill>
                  <a:srgbClr val="041E42"/>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HR Strategic Partner or Consultant</a:t>
            </a:r>
            <a:endParaRPr lang="en-US" altLang="en-US" sz="2000" dirty="0">
              <a:solidFill>
                <a:srgbClr val="041E42"/>
              </a:solidFill>
              <a:latin typeface="Franklin Gothic Medium" panose="020B0603020102020204" pitchFamily="34" charset="0"/>
            </a:endParaRPr>
          </a:p>
          <a:p>
            <a:endParaRPr lang="en-US" dirty="0"/>
          </a:p>
        </p:txBody>
      </p:sp>
      <p:sp>
        <p:nvSpPr>
          <p:cNvPr id="14" name="Rectangle 4">
            <a:extLst>
              <a:ext uri="{FF2B5EF4-FFF2-40B4-BE49-F238E27FC236}">
                <a16:creationId xmlns:a16="http://schemas.microsoft.com/office/drawing/2014/main" id="{C9B2CD37-D400-C014-39C4-D865FA167A70}"/>
              </a:ext>
            </a:extLst>
          </p:cNvPr>
          <p:cNvSpPr txBox="1">
            <a:spLocks noChangeArrowheads="1"/>
          </p:cNvSpPr>
          <p:nvPr/>
        </p:nvSpPr>
        <p:spPr>
          <a:xfrm>
            <a:off x="1322205" y="2880257"/>
            <a:ext cx="9935822" cy="371077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685800" lvl="1">
              <a:buClr>
                <a:schemeClr val="bg2">
                  <a:lumMod val="10000"/>
                </a:schemeClr>
              </a:buClr>
            </a:pPr>
            <a:r>
              <a:rPr lang="en-US" altLang="en-US" sz="2200" dirty="0">
                <a:solidFill>
                  <a:srgbClr val="00A2E2"/>
                </a:solidFill>
                <a:latin typeface="Franklin Gothic Medium" panose="020B0603020102020204" pitchFamily="34" charset="0"/>
              </a:rPr>
              <a:t>Voluntary Phased Retirement – </a:t>
            </a:r>
            <a:r>
              <a:rPr lang="en-US" altLang="en-US" sz="2200" dirty="0">
                <a:solidFill>
                  <a:srgbClr val="00A2E2"/>
                </a:solidFill>
                <a:latin typeface="Franklin Gothic Medium" panose="020B0603020102020204" pitchFamily="34" charset="0"/>
                <a:hlinkClick r:id="rId7">
                  <a:extLst>
                    <a:ext uri="{A12FA001-AC4F-418D-AE19-62706E023703}">
                      <ahyp:hlinkClr xmlns:ahyp="http://schemas.microsoft.com/office/drawing/2018/hyperlinkcolor" val="tx"/>
                    </a:ext>
                  </a:extLst>
                </a:hlinkClick>
              </a:rPr>
              <a:t>Policy HR29</a:t>
            </a:r>
            <a:endParaRPr lang="en-US" altLang="en-US" sz="2200" dirty="0">
              <a:solidFill>
                <a:srgbClr val="00A2E2"/>
              </a:solidFill>
              <a:latin typeface="Franklin Gothic Medium" panose="020B0603020102020204" pitchFamily="34" charset="0"/>
            </a:endParaRPr>
          </a:p>
          <a:p>
            <a:pPr marL="1257300" lvl="3" indent="-342900" defTabSz="457200">
              <a:lnSpc>
                <a:spcPct val="110000"/>
              </a:lnSpc>
              <a:spcBef>
                <a:spcPct val="20000"/>
              </a:spcBef>
              <a:buClr>
                <a:srgbClr val="00A2E2"/>
              </a:buClr>
              <a:buFont typeface="Wingdings" panose="05000000000000000000" pitchFamily="2" charset="2"/>
              <a:buChar char="ü"/>
            </a:pPr>
            <a:r>
              <a:rPr lang="en-US" altLang="en-US" sz="1900" dirty="0">
                <a:solidFill>
                  <a:srgbClr val="041E42"/>
                </a:solidFill>
              </a:rPr>
              <a:t>Policy highlights eligibility requirements and the procedure</a:t>
            </a:r>
          </a:p>
          <a:p>
            <a:pPr marL="914400" lvl="3" defTabSz="457200">
              <a:lnSpc>
                <a:spcPct val="70000"/>
              </a:lnSpc>
              <a:spcBef>
                <a:spcPct val="20000"/>
              </a:spcBef>
              <a:buClr>
                <a:srgbClr val="99CC00"/>
              </a:buClr>
            </a:pPr>
            <a:r>
              <a:rPr lang="en-US" altLang="en-US" b="1" dirty="0">
                <a:solidFill>
                  <a:srgbClr val="1E407C"/>
                </a:solidFill>
              </a:rPr>
              <a:t>   </a:t>
            </a:r>
          </a:p>
          <a:p>
            <a:pPr marL="685800" lvl="1">
              <a:lnSpc>
                <a:spcPct val="100000"/>
              </a:lnSpc>
              <a:buClr>
                <a:schemeClr val="bg2">
                  <a:lumMod val="10000"/>
                </a:schemeClr>
              </a:buClr>
            </a:pPr>
            <a:r>
              <a:rPr lang="en-US" altLang="en-US" sz="2200" dirty="0">
                <a:solidFill>
                  <a:srgbClr val="00A2E2"/>
                </a:solidFill>
                <a:latin typeface="Franklin Gothic Medium" panose="020B0603020102020204" pitchFamily="34" charset="0"/>
              </a:rPr>
              <a:t>Emeritus Status – </a:t>
            </a:r>
            <a:r>
              <a:rPr lang="en-US" altLang="en-US" sz="2200" dirty="0">
                <a:solidFill>
                  <a:srgbClr val="00A2E2"/>
                </a:solidFill>
                <a:latin typeface="Franklin Gothic Medium" panose="020B0603020102020204" pitchFamily="34" charset="0"/>
                <a:hlinkClick r:id="rId8">
                  <a:extLst>
                    <a:ext uri="{A12FA001-AC4F-418D-AE19-62706E023703}">
                      <ahyp:hlinkClr xmlns:ahyp="http://schemas.microsoft.com/office/drawing/2018/hyperlinkcolor" val="tx"/>
                    </a:ext>
                  </a:extLst>
                </a:hlinkClick>
              </a:rPr>
              <a:t>Policy AC25</a:t>
            </a:r>
            <a:endParaRPr lang="en-US" altLang="en-US" sz="2200" dirty="0">
              <a:solidFill>
                <a:srgbClr val="00A2E2"/>
              </a:solidFill>
              <a:latin typeface="Franklin Gothic Medium" panose="020B0603020102020204" pitchFamily="34" charset="0"/>
            </a:endParaRPr>
          </a:p>
          <a:p>
            <a:pPr marL="1200150" lvl="2" indent="-285750">
              <a:lnSpc>
                <a:spcPct val="110000"/>
              </a:lnSpc>
              <a:buClr>
                <a:srgbClr val="00A2E2"/>
              </a:buClr>
              <a:buFont typeface="Wingdings" panose="05000000000000000000" pitchFamily="2" charset="2"/>
              <a:buChar char="ü"/>
            </a:pPr>
            <a:r>
              <a:rPr lang="en-US" sz="1900" dirty="0">
                <a:solidFill>
                  <a:srgbClr val="041E42"/>
                </a:solidFill>
              </a:rPr>
              <a:t>Emeritus Status is awarded by the President after reviewing any request from a dean, chancellor, or academic vice president</a:t>
            </a:r>
          </a:p>
          <a:p>
            <a:pPr lvl="2">
              <a:buClr>
                <a:srgbClr val="92D050"/>
              </a:buClr>
            </a:pPr>
            <a:r>
              <a:rPr lang="en-US" altLang="en-US" b="1" dirty="0">
                <a:solidFill>
                  <a:srgbClr val="1E407C"/>
                </a:solidFill>
              </a:rPr>
              <a:t>  </a:t>
            </a:r>
          </a:p>
          <a:p>
            <a:pPr marL="687388" lvl="1">
              <a:buClr>
                <a:schemeClr val="bg2">
                  <a:lumMod val="10000"/>
                </a:schemeClr>
              </a:buClr>
            </a:pPr>
            <a:r>
              <a:rPr lang="en-US" altLang="en-US" sz="2200" dirty="0">
                <a:solidFill>
                  <a:srgbClr val="00A2E2"/>
                </a:solidFill>
                <a:latin typeface="Franklin Gothic Medium" panose="020B0603020102020204" pitchFamily="34" charset="0"/>
              </a:rPr>
              <a:t>Post Retirement Appointments – </a:t>
            </a:r>
            <a:r>
              <a:rPr lang="en-US" altLang="en-US" sz="2200" dirty="0">
                <a:solidFill>
                  <a:srgbClr val="00A2E2"/>
                </a:solidFill>
                <a:latin typeface="Franklin Gothic Medium" panose="020B0603020102020204" pitchFamily="34" charset="0"/>
                <a:hlinkClick r:id="rId9">
                  <a:extLst>
                    <a:ext uri="{A12FA001-AC4F-418D-AE19-62706E023703}">
                      <ahyp:hlinkClr xmlns:ahyp="http://schemas.microsoft.com/office/drawing/2018/hyperlinkcolor" val="tx"/>
                    </a:ext>
                  </a:extLst>
                </a:hlinkClick>
              </a:rPr>
              <a:t>Policy HR45</a:t>
            </a:r>
            <a:endParaRPr lang="en-US" altLang="en-US" sz="2200" dirty="0">
              <a:solidFill>
                <a:srgbClr val="00A2E2"/>
              </a:solidFill>
              <a:latin typeface="Franklin Gothic Medium" panose="020B0603020102020204" pitchFamily="34" charset="0"/>
            </a:endParaRPr>
          </a:p>
          <a:p>
            <a:pPr marL="1200150" lvl="2" indent="-285750">
              <a:lnSpc>
                <a:spcPct val="120000"/>
              </a:lnSpc>
              <a:buClr>
                <a:srgbClr val="00A2E2"/>
              </a:buClr>
              <a:buFont typeface="Wingdings" panose="05000000000000000000" pitchFamily="2" charset="2"/>
              <a:buChar char="ü"/>
            </a:pPr>
            <a:r>
              <a:rPr lang="en-US" altLang="en-US" sz="1900" dirty="0">
                <a:solidFill>
                  <a:srgbClr val="041E42"/>
                </a:solidFill>
              </a:rPr>
              <a:t>Policy establishes specific, limited, and consistent criteria for post-retirement     employment conditions </a:t>
            </a:r>
            <a:br>
              <a:rPr lang="en-US" altLang="en-US" sz="1900" dirty="0">
                <a:solidFill>
                  <a:srgbClr val="041E42"/>
                </a:solidFill>
              </a:rPr>
            </a:br>
            <a:endParaRPr lang="en-US" altLang="en-US" sz="600" dirty="0">
              <a:solidFill>
                <a:srgbClr val="041E42"/>
              </a:solidFill>
            </a:endParaRPr>
          </a:p>
          <a:p>
            <a:pPr marL="1200150" lvl="2" indent="-285750">
              <a:lnSpc>
                <a:spcPct val="120000"/>
              </a:lnSpc>
              <a:buClr>
                <a:srgbClr val="00A2E2"/>
              </a:buClr>
              <a:buFont typeface="Wingdings" panose="05000000000000000000" pitchFamily="2" charset="2"/>
              <a:buChar char="ü"/>
            </a:pPr>
            <a:r>
              <a:rPr lang="en-US" altLang="en-US" sz="1900" dirty="0">
                <a:solidFill>
                  <a:srgbClr val="041E42"/>
                </a:solidFill>
              </a:rPr>
              <a:t>Approved only in rare instances where a true emergency circumstance</a:t>
            </a:r>
            <a:br>
              <a:rPr lang="en-US" altLang="en-US" sz="1900" dirty="0">
                <a:solidFill>
                  <a:srgbClr val="041E42"/>
                </a:solidFill>
              </a:rPr>
            </a:br>
            <a:r>
              <a:rPr lang="en-US" altLang="en-US" sz="1900" dirty="0">
                <a:solidFill>
                  <a:srgbClr val="041E42"/>
                </a:solidFill>
              </a:rPr>
              <a:t>exists</a:t>
            </a:r>
          </a:p>
          <a:p>
            <a:pPr marL="114300"/>
            <a:endParaRPr lang="en-US" altLang="en-US" sz="2000" dirty="0">
              <a:ea typeface="ヒラギノ角ゴ Pro W3" pitchFamily="5" charset="-128"/>
            </a:endParaRPr>
          </a:p>
        </p:txBody>
      </p:sp>
      <p:pic>
        <p:nvPicPr>
          <p:cNvPr id="2" name="PreparingForRetirement-Slide28">
            <a:hlinkClick r:id="" action="ppaction://media"/>
            <a:extLst>
              <a:ext uri="{FF2B5EF4-FFF2-40B4-BE49-F238E27FC236}">
                <a16:creationId xmlns:a16="http://schemas.microsoft.com/office/drawing/2014/main" id="{E9B00421-99EB-CCEC-9B52-32C105CEF5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H="1">
            <a:off x="11242674" y="5041900"/>
            <a:ext cx="45719" cy="45719"/>
          </a:xfrm>
          <a:prstGeom prst="rect">
            <a:avLst/>
          </a:prstGeom>
        </p:spPr>
      </p:pic>
    </p:spTree>
    <p:extLst>
      <p:ext uri="{BB962C8B-B14F-4D97-AF65-F5344CB8AC3E}">
        <p14:creationId xmlns:p14="http://schemas.microsoft.com/office/powerpoint/2010/main" val="221360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D02E2E-39AF-33FA-E680-E5C170FD3C0B}"/>
              </a:ext>
            </a:extLst>
          </p:cNvPr>
          <p:cNvSpPr>
            <a:spLocks noGrp="1"/>
          </p:cNvSpPr>
          <p:nvPr>
            <p:ph type="title"/>
          </p:nvPr>
        </p:nvSpPr>
        <p:spPr>
          <a:xfrm>
            <a:off x="1797327" y="243898"/>
            <a:ext cx="10515600" cy="852133"/>
          </a:xfrm>
        </p:spPr>
        <p:txBody>
          <a:bodyPr>
            <a:normAutofit/>
          </a:bodyPr>
          <a:lstStyle/>
          <a:p>
            <a:pPr algn="l"/>
            <a:r>
              <a:rPr lang="en-US" b="0" dirty="0">
                <a:solidFill>
                  <a:srgbClr val="041E42"/>
                </a:solidFill>
                <a:latin typeface="Franklin Gothic Medium" panose="020B0603020102020204" pitchFamily="34" charset="0"/>
              </a:rPr>
              <a:t>Additional Things to Know</a:t>
            </a:r>
          </a:p>
        </p:txBody>
      </p:sp>
      <p:sp>
        <p:nvSpPr>
          <p:cNvPr id="5" name="Rectangle 4">
            <a:extLst>
              <a:ext uri="{FF2B5EF4-FFF2-40B4-BE49-F238E27FC236}">
                <a16:creationId xmlns:a16="http://schemas.microsoft.com/office/drawing/2014/main" id="{F91676F8-7AD3-0501-1738-CAAF40AAB32D}"/>
              </a:ext>
            </a:extLst>
          </p:cNvPr>
          <p:cNvSpPr txBox="1">
            <a:spLocks noChangeArrowheads="1"/>
          </p:cNvSpPr>
          <p:nvPr/>
        </p:nvSpPr>
        <p:spPr>
          <a:xfrm>
            <a:off x="1797327" y="1695385"/>
            <a:ext cx="10273746" cy="438592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buClr>
                <a:schemeClr val="tx1">
                  <a:lumMod val="90000"/>
                  <a:lumOff val="10000"/>
                </a:schemeClr>
              </a:buClr>
            </a:pPr>
            <a:r>
              <a:rPr lang="en-US" sz="2200" dirty="0">
                <a:solidFill>
                  <a:srgbClr val="041E42"/>
                </a:solidFill>
              </a:rPr>
              <a:t>Per </a:t>
            </a:r>
            <a:r>
              <a:rPr lang="en-US" sz="2200" dirty="0">
                <a:solidFill>
                  <a:srgbClr val="041E42"/>
                </a:solidFill>
                <a:hlinkClick r:id="rId5">
                  <a:extLst>
                    <a:ext uri="{A12FA001-AC4F-418D-AE19-62706E023703}">
                      <ahyp:hlinkClr xmlns:ahyp="http://schemas.microsoft.com/office/drawing/2018/hyperlinkcolor" val="tx"/>
                    </a:ext>
                  </a:extLst>
                </a:hlinkClick>
              </a:rPr>
              <a:t>Policy HR34</a:t>
            </a:r>
            <a:r>
              <a:rPr lang="en-US" sz="2200" dirty="0">
                <a:solidFill>
                  <a:srgbClr val="041E42"/>
                </a:solidFill>
              </a:rPr>
              <a:t>, </a:t>
            </a:r>
            <a:r>
              <a:rPr lang="en-US" sz="2200" b="0" i="0" dirty="0">
                <a:solidFill>
                  <a:srgbClr val="041E42"/>
                </a:solidFill>
                <a:effectLst/>
              </a:rPr>
              <a:t>an employee who meets the eligibility criteria to leave the University as a retiree as outlined in University Policy </a:t>
            </a:r>
            <a:r>
              <a:rPr lang="en-US" sz="2200" b="0" i="0" u="none" strike="noStrike" dirty="0">
                <a:solidFill>
                  <a:srgbClr val="041E42"/>
                </a:solidFill>
                <a:effectLst/>
                <a:hlinkClick r:id="rId6">
                  <a:extLst>
                    <a:ext uri="{A12FA001-AC4F-418D-AE19-62706E023703}">
                      <ahyp:hlinkClr xmlns:ahyp="http://schemas.microsoft.com/office/drawing/2018/hyperlinkcolor" val="tx"/>
                    </a:ext>
                  </a:extLst>
                </a:hlinkClick>
              </a:rPr>
              <a:t>HR54</a:t>
            </a:r>
            <a:r>
              <a:rPr lang="en-US" sz="2200" b="0" i="0" dirty="0">
                <a:solidFill>
                  <a:srgbClr val="041E42"/>
                </a:solidFill>
                <a:effectLst/>
              </a:rPr>
              <a:t> is eligible to receive 1/4 the cash value of the employee's unused sick leave accruals, not to exceed an amount equal to 136 hours of pay. All sick leave payout amounts are calculated using the employee's full-time base pay or hourly rate. </a:t>
            </a:r>
            <a:endParaRPr lang="en-US" sz="2200" dirty="0">
              <a:solidFill>
                <a:srgbClr val="041E42"/>
              </a:solidFill>
            </a:endParaRPr>
          </a:p>
          <a:p>
            <a:pPr>
              <a:lnSpc>
                <a:spcPct val="110000"/>
              </a:lnSpc>
              <a:buClr>
                <a:schemeClr val="tx1">
                  <a:lumMod val="90000"/>
                  <a:lumOff val="10000"/>
                </a:schemeClr>
              </a:buClr>
            </a:pPr>
            <a:r>
              <a:rPr lang="en-US" sz="2200" dirty="0">
                <a:solidFill>
                  <a:srgbClr val="041E42"/>
                </a:solidFill>
              </a:rPr>
              <a:t>Per the C.B.A., an employee who is eligible for retirement shall receive 1/4 the cash value of the employee's unused sick leave; provided, however, such payment shall not exceed an amount equal to (a) 12.5 days (100 hours), or (b) 17 days (136 hours) if the employee's accumulated sick leave balance is at least 3/4 of all sick leave earned.</a:t>
            </a:r>
          </a:p>
          <a:p>
            <a:pPr>
              <a:buClr>
                <a:schemeClr val="tx1">
                  <a:lumMod val="90000"/>
                  <a:lumOff val="10000"/>
                </a:schemeClr>
              </a:buClr>
            </a:pPr>
            <a:endParaRPr lang="en-US" sz="2200" dirty="0">
              <a:solidFill>
                <a:srgbClr val="041E42"/>
              </a:solidFill>
            </a:endParaRPr>
          </a:p>
          <a:p>
            <a:pPr marL="569913" indent="-225425">
              <a:buClr>
                <a:srgbClr val="041E42"/>
              </a:buClr>
              <a:buFont typeface="Arial" panose="020B0604020202020204" pitchFamily="34" charset="0"/>
              <a:buChar char="•"/>
            </a:pPr>
            <a:r>
              <a:rPr lang="en-US" sz="2200" dirty="0">
                <a:solidFill>
                  <a:srgbClr val="041E42"/>
                </a:solidFill>
              </a:rPr>
              <a:t>Contact HR Services or submit an inquiry via </a:t>
            </a:r>
            <a:r>
              <a:rPr lang="en-US" sz="2200" dirty="0">
                <a:solidFill>
                  <a:srgbClr val="041E42"/>
                </a:solidFill>
                <a:hlinkClick r:id="rId7">
                  <a:extLst>
                    <a:ext uri="{A12FA001-AC4F-418D-AE19-62706E023703}">
                      <ahyp:hlinkClr xmlns:ahyp="http://schemas.microsoft.com/office/drawing/2018/hyperlinkcolor" val="tx"/>
                    </a:ext>
                  </a:extLst>
                </a:hlinkClick>
              </a:rPr>
              <a:t>WorkLion</a:t>
            </a:r>
            <a:r>
              <a:rPr lang="en-US" sz="2200" dirty="0">
                <a:solidFill>
                  <a:srgbClr val="041E42"/>
                </a:solidFill>
              </a:rPr>
              <a:t> to verify your balance</a:t>
            </a:r>
          </a:p>
          <a:p>
            <a:pPr marL="569913" indent="-225425">
              <a:buClr>
                <a:srgbClr val="041E42"/>
              </a:buClr>
              <a:buFont typeface="Arial" panose="020B0604020202020204" pitchFamily="34" charset="0"/>
              <a:buChar char="•"/>
            </a:pPr>
            <a:r>
              <a:rPr lang="en-US" sz="2200" dirty="0">
                <a:solidFill>
                  <a:srgbClr val="041E42"/>
                </a:solidFill>
              </a:rPr>
              <a:t>Vacation and sick time is paid out with final paycheck</a:t>
            </a:r>
            <a:endParaRPr lang="en-US" altLang="en-US" sz="2600" dirty="0">
              <a:solidFill>
                <a:srgbClr val="041E42"/>
              </a:solidFill>
            </a:endParaRPr>
          </a:p>
          <a:p>
            <a:pPr>
              <a:buClr>
                <a:schemeClr val="tx1">
                  <a:lumMod val="90000"/>
                  <a:lumOff val="10000"/>
                </a:schemeClr>
              </a:buClr>
            </a:pPr>
            <a:endParaRPr lang="en-US" altLang="en-US" dirty="0">
              <a:solidFill>
                <a:srgbClr val="041E42"/>
              </a:solidFill>
            </a:endParaRPr>
          </a:p>
          <a:p>
            <a:endParaRPr lang="en-US" altLang="en-US" dirty="0">
              <a:solidFill>
                <a:srgbClr val="041E42"/>
              </a:solidFill>
            </a:endParaRPr>
          </a:p>
          <a:p>
            <a:pPr marL="342900" indent="-342900">
              <a:buClr>
                <a:srgbClr val="92D050"/>
              </a:buClr>
              <a:buFont typeface="Wingdings" panose="05000000000000000000" pitchFamily="2" charset="2"/>
              <a:buChar char="ü"/>
            </a:pPr>
            <a:endParaRPr lang="en-US" altLang="en-US" sz="2400" dirty="0">
              <a:solidFill>
                <a:srgbClr val="041E42"/>
              </a:solidFill>
            </a:endParaRPr>
          </a:p>
          <a:p>
            <a:pPr lvl="1">
              <a:buClr>
                <a:srgbClr val="92D050"/>
              </a:buClr>
            </a:pPr>
            <a:endParaRPr lang="en-US" altLang="en-US" dirty="0">
              <a:solidFill>
                <a:srgbClr val="041E42"/>
              </a:solidFill>
            </a:endParaRPr>
          </a:p>
          <a:p>
            <a:endParaRPr lang="en-US" altLang="en-US" dirty="0">
              <a:solidFill>
                <a:srgbClr val="041E42"/>
              </a:solidFill>
            </a:endParaRPr>
          </a:p>
          <a:p>
            <a:pPr marL="114300"/>
            <a:endParaRPr lang="en-US" altLang="en-US" sz="2000" dirty="0">
              <a:solidFill>
                <a:srgbClr val="041E42"/>
              </a:solidFill>
              <a:ea typeface="ヒラギノ角ゴ Pro W3" pitchFamily="5" charset="-128"/>
            </a:endParaRPr>
          </a:p>
        </p:txBody>
      </p:sp>
      <p:sp>
        <p:nvSpPr>
          <p:cNvPr id="2" name="TextBox 1">
            <a:extLst>
              <a:ext uri="{FF2B5EF4-FFF2-40B4-BE49-F238E27FC236}">
                <a16:creationId xmlns:a16="http://schemas.microsoft.com/office/drawing/2014/main" id="{550A90BA-43E6-7FDA-EE59-78D6CF2B4D17}"/>
              </a:ext>
            </a:extLst>
          </p:cNvPr>
          <p:cNvSpPr txBox="1"/>
          <p:nvPr/>
        </p:nvSpPr>
        <p:spPr>
          <a:xfrm>
            <a:off x="1797327" y="1106071"/>
            <a:ext cx="6115574" cy="461665"/>
          </a:xfrm>
          <a:prstGeom prst="rect">
            <a:avLst/>
          </a:prstGeom>
          <a:noFill/>
        </p:spPr>
        <p:txBody>
          <a:bodyPr wrap="square" rtlCol="0">
            <a:spAutoFit/>
          </a:bodyPr>
          <a:lstStyle/>
          <a:p>
            <a:r>
              <a:rPr lang="en-US" sz="2400" dirty="0">
                <a:solidFill>
                  <a:srgbClr val="00A2E2"/>
                </a:solidFill>
                <a:latin typeface="Franklin Gothic Medium" panose="020B0603020102020204" pitchFamily="34" charset="0"/>
              </a:rPr>
              <a:t>Staff Vacation/Sick Payout</a:t>
            </a:r>
          </a:p>
        </p:txBody>
      </p:sp>
      <p:pic>
        <p:nvPicPr>
          <p:cNvPr id="3" name="PreparingForRetirement-Slide29">
            <a:hlinkClick r:id="" action="ppaction://media"/>
            <a:extLst>
              <a:ext uri="{FF2B5EF4-FFF2-40B4-BE49-F238E27FC236}">
                <a16:creationId xmlns:a16="http://schemas.microsoft.com/office/drawing/2014/main" id="{9AAC0AA7-647E-6FB3-2F75-EF0FCA2D6F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a:off x="11214099" y="5765800"/>
            <a:ext cx="45719" cy="45719"/>
          </a:xfrm>
          <a:prstGeom prst="rect">
            <a:avLst/>
          </a:prstGeom>
        </p:spPr>
      </p:pic>
    </p:spTree>
    <p:extLst>
      <p:ext uri="{BB962C8B-B14F-4D97-AF65-F5344CB8AC3E}">
        <p14:creationId xmlns:p14="http://schemas.microsoft.com/office/powerpoint/2010/main" val="38568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B5F27C-5525-CF30-7C09-D115CA3EEC10}"/>
              </a:ext>
            </a:extLst>
          </p:cNvPr>
          <p:cNvSpPr txBox="1">
            <a:spLocks/>
          </p:cNvSpPr>
          <p:nvPr/>
        </p:nvSpPr>
        <p:spPr>
          <a:xfrm>
            <a:off x="1853162" y="172971"/>
            <a:ext cx="10434088" cy="761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1E407C"/>
                </a:solidFill>
                <a:latin typeface="Franklin Gothic Medium" panose="020B0603020102020204" pitchFamily="34" charset="0"/>
                <a:ea typeface="+mj-ea"/>
                <a:cs typeface="+mj-cs"/>
              </a:defRPr>
            </a:lvl1pPr>
          </a:lstStyle>
          <a:p>
            <a:r>
              <a:rPr lang="en-US" sz="4000" dirty="0">
                <a:solidFill>
                  <a:srgbClr val="041E42"/>
                </a:solidFill>
              </a:rPr>
              <a:t>Resources and Tools</a:t>
            </a:r>
          </a:p>
        </p:txBody>
      </p:sp>
      <p:sp>
        <p:nvSpPr>
          <p:cNvPr id="5" name="Rectangle 4">
            <a:extLst>
              <a:ext uri="{FF2B5EF4-FFF2-40B4-BE49-F238E27FC236}">
                <a16:creationId xmlns:a16="http://schemas.microsoft.com/office/drawing/2014/main" id="{E2F47AF9-CE4F-D30D-A9B1-6AD79167901C}"/>
              </a:ext>
            </a:extLst>
          </p:cNvPr>
          <p:cNvSpPr txBox="1">
            <a:spLocks noChangeArrowheads="1"/>
          </p:cNvSpPr>
          <p:nvPr/>
        </p:nvSpPr>
        <p:spPr>
          <a:xfrm>
            <a:off x="3962400" y="1470398"/>
            <a:ext cx="7943850" cy="33968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Tx/>
              <a:buNone/>
            </a:pPr>
            <a:r>
              <a:rPr lang="en-US" dirty="0">
                <a:solidFill>
                  <a:srgbClr val="041E42"/>
                </a:solidFill>
                <a:latin typeface="Franklin Gothic Medium" panose="020B0603020102020204" pitchFamily="34" charset="0"/>
              </a:rPr>
              <a:t>Employee Assistance Program </a:t>
            </a:r>
          </a:p>
          <a:p>
            <a:pPr marL="0" indent="0">
              <a:spcBef>
                <a:spcPts val="0"/>
              </a:spcBef>
              <a:buClrTx/>
              <a:buNone/>
            </a:pPr>
            <a:r>
              <a:rPr lang="en-US" sz="2400" u="sng" dirty="0">
                <a:solidFill>
                  <a:srgbClr val="00A2E2"/>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members.healthadvocate.com</a:t>
            </a:r>
            <a:endParaRPr lang="en-US" sz="2400" u="sng" dirty="0">
              <a:solidFill>
                <a:srgbClr val="00A2E2"/>
              </a:solidFill>
              <a:latin typeface="Franklin Gothic Medium" panose="020B0603020102020204" pitchFamily="34" charset="0"/>
            </a:endParaRPr>
          </a:p>
          <a:p>
            <a:pPr marL="0" indent="0">
              <a:spcBef>
                <a:spcPts val="0"/>
              </a:spcBef>
              <a:buClrTx/>
              <a:buNone/>
            </a:pPr>
            <a:r>
              <a:rPr lang="en-US" sz="2400" dirty="0">
                <a:solidFill>
                  <a:srgbClr val="041E42"/>
                </a:solidFill>
                <a:latin typeface="Franklin Gothic Medium" panose="020B0603020102020204" pitchFamily="34" charset="0"/>
              </a:rPr>
              <a:t>(866)799-2728</a:t>
            </a:r>
            <a:endParaRPr lang="en-US" sz="1200" dirty="0">
              <a:solidFill>
                <a:srgbClr val="041E42"/>
              </a:solidFill>
              <a:latin typeface="Franklin Gothic Medium" panose="020B0603020102020204" pitchFamily="34" charset="0"/>
            </a:endParaRPr>
          </a:p>
          <a:p>
            <a:pPr marL="0" indent="0">
              <a:spcBef>
                <a:spcPts val="0"/>
              </a:spcBef>
              <a:buClrTx/>
              <a:buNone/>
            </a:pPr>
            <a:r>
              <a:rPr lang="en-US" sz="1200" dirty="0">
                <a:solidFill>
                  <a:srgbClr val="041E42"/>
                </a:solidFill>
                <a:latin typeface="Franklin Gothic Medium" panose="020B0603020102020204" pitchFamily="34" charset="0"/>
              </a:rPr>
              <a:t>Active employees can utilize Penn State's Employee Assistance Program to review </a:t>
            </a:r>
            <a:r>
              <a:rPr lang="en-US" sz="1200" i="1" u="sng" dirty="0">
                <a:solidFill>
                  <a:srgbClr val="041E42"/>
                </a:solidFill>
                <a:latin typeface="Franklin Gothic Medium" panose="020B0603020102020204" pitchFamily="34" charset="0"/>
              </a:rPr>
              <a:t>their</a:t>
            </a:r>
            <a:r>
              <a:rPr lang="en-US" sz="1200" dirty="0">
                <a:solidFill>
                  <a:srgbClr val="041E42"/>
                </a:solidFill>
                <a:latin typeface="Franklin Gothic Medium" panose="020B0603020102020204" pitchFamily="34" charset="0"/>
              </a:rPr>
              <a:t> specific options</a:t>
            </a:r>
          </a:p>
          <a:p>
            <a:pPr marL="0" indent="0">
              <a:spcBef>
                <a:spcPts val="0"/>
              </a:spcBef>
              <a:buClrTx/>
              <a:buNone/>
            </a:pPr>
            <a:endParaRPr lang="en-US" sz="800" dirty="0">
              <a:solidFill>
                <a:srgbClr val="041E42"/>
              </a:solidFill>
              <a:latin typeface="Franklin Gothic Medium" panose="020B0603020102020204" pitchFamily="34" charset="0"/>
            </a:endParaRPr>
          </a:p>
          <a:p>
            <a:pPr marL="0" lvl="0" indent="0">
              <a:spcBef>
                <a:spcPts val="0"/>
              </a:spcBef>
              <a:buClrTx/>
              <a:buNone/>
            </a:pPr>
            <a:endParaRPr lang="en-US" sz="800" u="sng" dirty="0">
              <a:solidFill>
                <a:srgbClr val="EA7500"/>
              </a:solidFill>
              <a:latin typeface="Franklin Gothic Medium" panose="020B0603020102020204" pitchFamily="34" charset="0"/>
            </a:endParaRPr>
          </a:p>
          <a:p>
            <a:pPr marL="0" indent="0">
              <a:spcBef>
                <a:spcPts val="0"/>
              </a:spcBef>
              <a:buClr>
                <a:srgbClr val="002060"/>
              </a:buClr>
              <a:buNone/>
            </a:pPr>
            <a:endParaRPr lang="en-US" sz="2000" u="sng" dirty="0">
              <a:solidFill>
                <a:srgbClr val="002060"/>
              </a:solidFill>
              <a:latin typeface="Franklin Gothic Medium" panose="020B0603020102020204" pitchFamily="34" charset="0"/>
            </a:endParaRPr>
          </a:p>
          <a:p>
            <a:pPr marL="0" indent="0">
              <a:spcBef>
                <a:spcPts val="0"/>
              </a:spcBef>
              <a:buClr>
                <a:srgbClr val="002060"/>
              </a:buClr>
              <a:buNone/>
            </a:pPr>
            <a:r>
              <a:rPr lang="en-US" dirty="0">
                <a:solidFill>
                  <a:srgbClr val="041E42"/>
                </a:solidFill>
                <a:latin typeface="Franklin Gothic Medium" panose="020B0603020102020204" pitchFamily="34" charset="0"/>
              </a:rPr>
              <a:t>HR Services </a:t>
            </a:r>
          </a:p>
          <a:p>
            <a:pPr marL="0" indent="0">
              <a:spcBef>
                <a:spcPts val="0"/>
              </a:spcBef>
              <a:buClr>
                <a:srgbClr val="002060"/>
              </a:buClr>
              <a:buNone/>
            </a:pPr>
            <a:r>
              <a:rPr lang="en-US" sz="2400" u="sng" dirty="0">
                <a:solidFill>
                  <a:srgbClr val="00A2E2"/>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worklion.psu.edu</a:t>
            </a:r>
            <a:br>
              <a:rPr lang="en-US" sz="2000" u="sng" dirty="0">
                <a:solidFill>
                  <a:srgbClr val="009CDE"/>
                </a:solidFill>
                <a:latin typeface="Franklin Gothic Medium" panose="020B0603020102020204" pitchFamily="34" charset="0"/>
              </a:rPr>
            </a:br>
            <a:r>
              <a:rPr lang="en-US" sz="2400" dirty="0">
                <a:solidFill>
                  <a:srgbClr val="041E42"/>
                </a:solidFill>
                <a:latin typeface="Franklin Gothic Medium" panose="020B0603020102020204" pitchFamily="34" charset="0"/>
              </a:rPr>
              <a:t>(814) 865-1473</a:t>
            </a:r>
          </a:p>
          <a:p>
            <a:pPr marL="0" indent="0">
              <a:buFont typeface="Arial"/>
              <a:buNone/>
            </a:pPr>
            <a:endParaRPr lang="en-US" sz="1100" dirty="0">
              <a:latin typeface="Franklin Gothic Medium" panose="020B0603020102020204" pitchFamily="34" charset="0"/>
            </a:endParaRPr>
          </a:p>
          <a:p>
            <a:pPr marL="0" indent="0">
              <a:spcBef>
                <a:spcPts val="0"/>
              </a:spcBef>
              <a:buNone/>
            </a:pPr>
            <a:endParaRPr lang="en-US" sz="1100" dirty="0">
              <a:latin typeface="Franklin Gothic Medium" panose="020B0603020102020204" pitchFamily="34" charset="0"/>
            </a:endParaRPr>
          </a:p>
        </p:txBody>
      </p:sp>
      <p:grpSp>
        <p:nvGrpSpPr>
          <p:cNvPr id="8" name="Group 7">
            <a:extLst>
              <a:ext uri="{FF2B5EF4-FFF2-40B4-BE49-F238E27FC236}">
                <a16:creationId xmlns:a16="http://schemas.microsoft.com/office/drawing/2014/main" id="{83EAF26C-FEF9-E2F6-A93D-8F5EA3362A0C}"/>
              </a:ext>
            </a:extLst>
          </p:cNvPr>
          <p:cNvGrpSpPr/>
          <p:nvPr/>
        </p:nvGrpSpPr>
        <p:grpSpPr>
          <a:xfrm>
            <a:off x="2103492" y="1147072"/>
            <a:ext cx="1663938" cy="1681554"/>
            <a:chOff x="8975712" y="1111408"/>
            <a:chExt cx="1853795" cy="1821291"/>
          </a:xfrm>
        </p:grpSpPr>
        <p:pic>
          <p:nvPicPr>
            <p:cNvPr id="6" name="Picture 5" descr="A close up of a logo&#10;&#10;Description automatically generated">
              <a:extLst>
                <a:ext uri="{FF2B5EF4-FFF2-40B4-BE49-F238E27FC236}">
                  <a16:creationId xmlns:a16="http://schemas.microsoft.com/office/drawing/2014/main" id="{F552EA59-53C1-152E-9993-D9DA9021EC20}"/>
                </a:ext>
              </a:extLst>
            </p:cNvPr>
            <p:cNvPicPr>
              <a:picLocks noChangeAspect="1"/>
            </p:cNvPicPr>
            <p:nvPr/>
          </p:nvPicPr>
          <p:blipFill rotWithShape="1">
            <a:blip r:embed="rId7">
              <a:extLst>
                <a:ext uri="{28A0092B-C50C-407E-A947-70E740481C1C}">
                  <a14:useLocalDpi xmlns:a14="http://schemas.microsoft.com/office/drawing/2010/main" val="0"/>
                </a:ext>
              </a:extLst>
            </a:blip>
            <a:srcRect l="1731" r="525" b="2"/>
            <a:stretch/>
          </p:blipFill>
          <p:spPr>
            <a:xfrm>
              <a:off x="8975712" y="1111408"/>
              <a:ext cx="1853795" cy="1720497"/>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7" name="Picture 6">
              <a:extLst>
                <a:ext uri="{FF2B5EF4-FFF2-40B4-BE49-F238E27FC236}">
                  <a16:creationId xmlns:a16="http://schemas.microsoft.com/office/drawing/2014/main" id="{C85908BB-80AD-EB40-FB48-55E9AFEBF728}"/>
                </a:ext>
              </a:extLst>
            </p:cNvPr>
            <p:cNvPicPr>
              <a:picLocks noChangeAspect="1"/>
            </p:cNvPicPr>
            <p:nvPr/>
          </p:nvPicPr>
          <p:blipFill>
            <a:blip r:embed="rId8"/>
            <a:stretch>
              <a:fillRect/>
            </a:stretch>
          </p:blipFill>
          <p:spPr>
            <a:xfrm>
              <a:off x="9562491" y="2378042"/>
              <a:ext cx="680239" cy="554657"/>
            </a:xfrm>
            <a:prstGeom prst="rect">
              <a:avLst/>
            </a:prstGeom>
          </p:spPr>
        </p:pic>
      </p:grpSp>
      <p:pic>
        <p:nvPicPr>
          <p:cNvPr id="9" name="Graphic 8" descr="Call center">
            <a:extLst>
              <a:ext uri="{FF2B5EF4-FFF2-40B4-BE49-F238E27FC236}">
                <a16:creationId xmlns:a16="http://schemas.microsoft.com/office/drawing/2014/main" id="{ED5E59BA-830B-ED67-1497-48062AF0FD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7792" y="3429000"/>
            <a:ext cx="1255337" cy="1255337"/>
          </a:xfrm>
          <a:prstGeom prst="rect">
            <a:avLst/>
          </a:prstGeom>
        </p:spPr>
      </p:pic>
      <p:pic>
        <p:nvPicPr>
          <p:cNvPr id="2" name="PreparingForRetirement-Slide3">
            <a:hlinkClick r:id="" action="ppaction://media"/>
            <a:extLst>
              <a:ext uri="{FF2B5EF4-FFF2-40B4-BE49-F238E27FC236}">
                <a16:creationId xmlns:a16="http://schemas.microsoft.com/office/drawing/2014/main" id="{3E98EC10-D1F8-61C7-83FC-DD40ECD06C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35811" y="5326629"/>
            <a:ext cx="60973" cy="60973"/>
          </a:xfrm>
          <a:prstGeom prst="rect">
            <a:avLst/>
          </a:prstGeom>
        </p:spPr>
      </p:pic>
    </p:spTree>
    <p:extLst>
      <p:ext uri="{BB962C8B-B14F-4D97-AF65-F5344CB8AC3E}">
        <p14:creationId xmlns:p14="http://schemas.microsoft.com/office/powerpoint/2010/main" val="29032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E1DD40-539C-A248-7295-D15A9615E7AA}"/>
              </a:ext>
            </a:extLst>
          </p:cNvPr>
          <p:cNvSpPr>
            <a:spLocks noGrp="1"/>
          </p:cNvSpPr>
          <p:nvPr>
            <p:ph type="title"/>
          </p:nvPr>
        </p:nvSpPr>
        <p:spPr>
          <a:xfrm>
            <a:off x="1810870" y="115503"/>
            <a:ext cx="10515600" cy="870794"/>
          </a:xfrm>
        </p:spPr>
        <p:txBody>
          <a:bodyPr>
            <a:normAutofit/>
          </a:bodyPr>
          <a:lstStyle/>
          <a:p>
            <a:pPr algn="l"/>
            <a:r>
              <a:rPr lang="en-US" sz="4000" b="0" dirty="0">
                <a:solidFill>
                  <a:srgbClr val="041E42"/>
                </a:solidFill>
                <a:latin typeface="Franklin Gothic Medium" panose="020B0603020102020204" pitchFamily="34" charset="0"/>
              </a:rPr>
              <a:t>Additional Things to Know</a:t>
            </a:r>
          </a:p>
        </p:txBody>
      </p:sp>
      <p:sp>
        <p:nvSpPr>
          <p:cNvPr id="5" name="Rectangle 4">
            <a:extLst>
              <a:ext uri="{FF2B5EF4-FFF2-40B4-BE49-F238E27FC236}">
                <a16:creationId xmlns:a16="http://schemas.microsoft.com/office/drawing/2014/main" id="{350CDCEB-5C69-CFC1-5A7B-27792B7ADE47}"/>
              </a:ext>
            </a:extLst>
          </p:cNvPr>
          <p:cNvSpPr txBox="1">
            <a:spLocks noChangeArrowheads="1"/>
          </p:cNvSpPr>
          <p:nvPr/>
        </p:nvSpPr>
        <p:spPr>
          <a:xfrm>
            <a:off x="1810872" y="986296"/>
            <a:ext cx="8457254" cy="5871703"/>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1" defTabSz="457200">
              <a:spcBef>
                <a:spcPct val="20000"/>
              </a:spcBef>
              <a:buClr>
                <a:srgbClr val="002060"/>
              </a:buClr>
            </a:pPr>
            <a:r>
              <a:rPr lang="en-US" altLang="en-US" sz="2900" dirty="0">
                <a:solidFill>
                  <a:srgbClr val="00A2E2"/>
                </a:solidFill>
                <a:latin typeface="Franklin Gothic Medium" panose="020B0603020102020204" pitchFamily="34" charset="0"/>
              </a:rPr>
              <a:t>Retiree Plans are PPOs</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National network of physicians</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Choice between In and Out-of-Network</a:t>
            </a:r>
          </a:p>
          <a:p>
            <a:pPr marL="685800" lvl="1">
              <a:buClr>
                <a:schemeClr val="bg2">
                  <a:lumMod val="10000"/>
                </a:schemeClr>
              </a:buClr>
            </a:pPr>
            <a:endParaRPr lang="en-US" altLang="en-US" sz="2400" dirty="0">
              <a:solidFill>
                <a:srgbClr val="041E42"/>
              </a:solidFill>
            </a:endParaRPr>
          </a:p>
          <a:p>
            <a:pPr marL="0" lvl="1" defTabSz="457200">
              <a:spcBef>
                <a:spcPct val="20000"/>
              </a:spcBef>
              <a:buClr>
                <a:srgbClr val="002060"/>
              </a:buClr>
            </a:pPr>
            <a:r>
              <a:rPr lang="en-US" altLang="en-US" sz="2900" dirty="0">
                <a:solidFill>
                  <a:srgbClr val="00A2E2"/>
                </a:solidFill>
                <a:latin typeface="Franklin Gothic Medium" panose="020B0603020102020204" pitchFamily="34" charset="0"/>
              </a:rPr>
              <a:t>Flexible Spending Accounts (FSA)</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Retirees have 90 days to submit for reimbursement after retirement date</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Latest date of service eligible for reimbursement is your last day of employment</a:t>
            </a:r>
          </a:p>
          <a:p>
            <a:pPr marL="342900" lvl="1" indent="-342900" defTabSz="457200">
              <a:spcBef>
                <a:spcPct val="20000"/>
              </a:spcBef>
              <a:buClr>
                <a:srgbClr val="99CC00"/>
              </a:buClr>
              <a:buFont typeface="Wingdings" panose="05000000000000000000" pitchFamily="2" charset="2"/>
              <a:buChar char="ü"/>
            </a:pPr>
            <a:endParaRPr lang="en-US" altLang="en-US" sz="2400" b="1" dirty="0">
              <a:solidFill>
                <a:srgbClr val="041E42"/>
              </a:solidFill>
            </a:endParaRPr>
          </a:p>
          <a:p>
            <a:pPr marL="0" lvl="1" defTabSz="457200">
              <a:spcBef>
                <a:spcPct val="20000"/>
              </a:spcBef>
              <a:buClr>
                <a:srgbClr val="99CC00"/>
              </a:buClr>
            </a:pPr>
            <a:r>
              <a:rPr lang="en-US" altLang="en-US" sz="2900" dirty="0">
                <a:solidFill>
                  <a:srgbClr val="00A2E2"/>
                </a:solidFill>
                <a:latin typeface="Franklin Gothic Medium" panose="020B0603020102020204" pitchFamily="34" charset="0"/>
              </a:rPr>
              <a:t>No Open Enrollment Period for Retirees</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Under 65 Retirees will be able to chose between two plans for new plan year</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Not able to add dependents, only plan change allowed</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Drop dependents at any time</a:t>
            </a:r>
          </a:p>
          <a:p>
            <a:pPr marL="342900" lvl="1" indent="-342900" defTabSz="457200">
              <a:spcBef>
                <a:spcPct val="20000"/>
              </a:spcBef>
              <a:buClr>
                <a:srgbClr val="99CC00"/>
              </a:buClr>
              <a:buFont typeface="Wingdings" panose="05000000000000000000" pitchFamily="2" charset="2"/>
              <a:buChar char="ü"/>
            </a:pPr>
            <a:endParaRPr lang="en-US" altLang="en-US" sz="2400" dirty="0">
              <a:solidFill>
                <a:srgbClr val="041E42"/>
              </a:solidFill>
            </a:endParaRPr>
          </a:p>
          <a:p>
            <a:pPr marL="0" lvl="1" defTabSz="457200">
              <a:spcBef>
                <a:spcPct val="20000"/>
              </a:spcBef>
              <a:buClr>
                <a:srgbClr val="99CC00"/>
              </a:buClr>
            </a:pPr>
            <a:r>
              <a:rPr lang="en-US" altLang="en-US" sz="2900" dirty="0">
                <a:solidFill>
                  <a:srgbClr val="00A2E2"/>
                </a:solidFill>
                <a:latin typeface="Franklin Gothic Medium" panose="020B0603020102020204" pitchFamily="34" charset="0"/>
              </a:rPr>
              <a:t>Qualifying Events for Retirees</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Marriage, loss of coverage</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Have 31 days to request changes to retiree plans</a:t>
            </a:r>
          </a:p>
          <a:p>
            <a:pPr marL="342900" lvl="1" indent="-342900" defTabSz="457200">
              <a:spcBef>
                <a:spcPct val="20000"/>
              </a:spcBef>
              <a:buClr>
                <a:srgbClr val="99CC00"/>
              </a:buClr>
              <a:buFont typeface="Wingdings" panose="05000000000000000000" pitchFamily="2" charset="2"/>
              <a:buChar char="ü"/>
            </a:pPr>
            <a:endParaRPr lang="en-US" altLang="en-US" sz="2900" b="1" dirty="0">
              <a:solidFill>
                <a:srgbClr val="041E42"/>
              </a:solidFill>
            </a:endParaRPr>
          </a:p>
          <a:p>
            <a:pPr marL="0" lvl="1" defTabSz="457200">
              <a:spcBef>
                <a:spcPct val="20000"/>
              </a:spcBef>
              <a:buClr>
                <a:srgbClr val="99CC00"/>
              </a:buClr>
            </a:pPr>
            <a:r>
              <a:rPr lang="en-US" altLang="en-US" sz="2900" dirty="0">
                <a:solidFill>
                  <a:srgbClr val="00A2E2"/>
                </a:solidFill>
                <a:latin typeface="Franklin Gothic Medium" panose="020B0603020102020204" pitchFamily="34" charset="0"/>
              </a:rPr>
              <a:t>Death</a:t>
            </a:r>
          </a:p>
          <a:p>
            <a:pPr marL="461963" lvl="1" indent="-234950" defTabSz="457200">
              <a:lnSpc>
                <a:spcPct val="120000"/>
              </a:lnSpc>
              <a:spcBef>
                <a:spcPct val="20000"/>
              </a:spcBef>
              <a:buClr>
                <a:srgbClr val="041E42"/>
              </a:buClr>
              <a:buFont typeface="Arial" panose="020B0604020202020204" pitchFamily="34" charset="0"/>
              <a:buChar char="•"/>
            </a:pPr>
            <a:r>
              <a:rPr lang="en-US" altLang="en-US" sz="2400" dirty="0">
                <a:solidFill>
                  <a:srgbClr val="041E42"/>
                </a:solidFill>
              </a:rPr>
              <a:t>Active Employee eligible to retire with medical - Eligible Dependents will be offered Retiree Medical Benefits</a:t>
            </a:r>
          </a:p>
          <a:p>
            <a:pPr marL="461963" lvl="1" indent="-234950" defTabSz="457200">
              <a:spcBef>
                <a:spcPct val="20000"/>
              </a:spcBef>
              <a:buClr>
                <a:srgbClr val="041E42"/>
              </a:buClr>
              <a:buFont typeface="Arial" panose="020B0604020202020204" pitchFamily="34" charset="0"/>
              <a:buChar char="•"/>
            </a:pPr>
            <a:r>
              <a:rPr lang="en-US" altLang="en-US" sz="2400" dirty="0">
                <a:solidFill>
                  <a:srgbClr val="041E42"/>
                </a:solidFill>
              </a:rPr>
              <a:t>Retiree – Spouse is eligible for benefits for life OR until they remarry</a:t>
            </a:r>
          </a:p>
          <a:p>
            <a:pPr marL="342900" lvl="1" indent="-342900" defTabSz="457200">
              <a:spcBef>
                <a:spcPct val="20000"/>
              </a:spcBef>
              <a:buClr>
                <a:srgbClr val="F7987D"/>
              </a:buClr>
              <a:buFont typeface="Wingdings" panose="05000000000000000000" pitchFamily="2" charset="2"/>
              <a:buChar char="ü"/>
            </a:pPr>
            <a:endParaRPr lang="en-US" altLang="en-US" sz="2400" dirty="0">
              <a:solidFill>
                <a:srgbClr val="041E42"/>
              </a:solidFill>
            </a:endParaRPr>
          </a:p>
          <a:p>
            <a:pPr marL="114300"/>
            <a:endParaRPr lang="en-US" altLang="en-US" sz="2000" dirty="0">
              <a:solidFill>
                <a:srgbClr val="041E42"/>
              </a:solidFill>
              <a:ea typeface="ヒラギノ角ゴ Pro W3" pitchFamily="5" charset="-128"/>
            </a:endParaRPr>
          </a:p>
        </p:txBody>
      </p:sp>
      <p:pic>
        <p:nvPicPr>
          <p:cNvPr id="2" name="PreparingForRetirement-Slide30">
            <a:hlinkClick r:id="" action="ppaction://media"/>
            <a:extLst>
              <a:ext uri="{FF2B5EF4-FFF2-40B4-BE49-F238E27FC236}">
                <a16:creationId xmlns:a16="http://schemas.microsoft.com/office/drawing/2014/main" id="{6620627B-4AE2-8AAE-F8A8-08508734A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81" y="5454650"/>
            <a:ext cx="54493" cy="54493"/>
          </a:xfrm>
          <a:prstGeom prst="rect">
            <a:avLst/>
          </a:prstGeom>
        </p:spPr>
      </p:pic>
    </p:spTree>
    <p:extLst>
      <p:ext uri="{BB962C8B-B14F-4D97-AF65-F5344CB8AC3E}">
        <p14:creationId xmlns:p14="http://schemas.microsoft.com/office/powerpoint/2010/main" val="17814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CBFB3-8063-F332-E67E-8065645437F2}"/>
              </a:ext>
            </a:extLst>
          </p:cNvPr>
          <p:cNvSpPr>
            <a:spLocks noGrp="1"/>
          </p:cNvSpPr>
          <p:nvPr>
            <p:ph type="title"/>
          </p:nvPr>
        </p:nvSpPr>
        <p:spPr>
          <a:xfrm>
            <a:off x="1736335" y="163689"/>
            <a:ext cx="10515600" cy="762777"/>
          </a:xfrm>
        </p:spPr>
        <p:txBody>
          <a:bodyPr>
            <a:normAutofit/>
          </a:bodyPr>
          <a:lstStyle/>
          <a:p>
            <a:r>
              <a:rPr lang="en-US" sz="4000" b="0" dirty="0">
                <a:solidFill>
                  <a:srgbClr val="041E42"/>
                </a:solidFill>
                <a:latin typeface="Franklin Gothic Medium" panose="020B0603020102020204" pitchFamily="34" charset="0"/>
              </a:rPr>
              <a:t>Retirement Plans</a:t>
            </a:r>
          </a:p>
        </p:txBody>
      </p:sp>
      <p:sp>
        <p:nvSpPr>
          <p:cNvPr id="5" name="Rectangle 4">
            <a:extLst>
              <a:ext uri="{FF2B5EF4-FFF2-40B4-BE49-F238E27FC236}">
                <a16:creationId xmlns:a16="http://schemas.microsoft.com/office/drawing/2014/main" id="{DF115ADB-2FEF-4D74-2663-2A565EE73C16}"/>
              </a:ext>
            </a:extLst>
          </p:cNvPr>
          <p:cNvSpPr/>
          <p:nvPr/>
        </p:nvSpPr>
        <p:spPr>
          <a:xfrm>
            <a:off x="1736335" y="880704"/>
            <a:ext cx="10302327" cy="2080570"/>
          </a:xfrm>
          <a:prstGeom prst="rect">
            <a:avLst/>
          </a:prstGeom>
        </p:spPr>
        <p:txBody>
          <a:bodyPr wrap="square">
            <a:spAutoFit/>
          </a:bodyPr>
          <a:lstStyle/>
          <a:p>
            <a:r>
              <a:rPr lang="en-US" sz="2000" dirty="0">
                <a:solidFill>
                  <a:srgbClr val="00A2E2"/>
                </a:solidFill>
                <a:latin typeface="Franklin Gothic Medium" panose="020B0603020102020204" pitchFamily="34" charset="0"/>
              </a:rPr>
              <a:t>Penn State Alternate Retirement Plan (Administered by </a:t>
            </a:r>
            <a:r>
              <a:rPr lang="en-US" sz="2000" dirty="0">
                <a:solidFill>
                  <a:srgbClr val="00A2E2"/>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TIAA</a:t>
            </a:r>
            <a:r>
              <a:rPr lang="en-US" sz="2000" dirty="0">
                <a:solidFill>
                  <a:srgbClr val="00A2E2"/>
                </a:solidFill>
                <a:latin typeface="Franklin Gothic Medium" panose="020B0603020102020204" pitchFamily="34" charset="0"/>
              </a:rPr>
              <a:t>)</a:t>
            </a: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Contact TIAA by phone or schedule an appointment with a TIAA retirement consultant</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to complete the necessary paperwork to begin your retirement income approximately</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one week prior to your date of retirement. </a:t>
            </a:r>
            <a:br>
              <a:rPr lang="en-US" dirty="0">
                <a:solidFill>
                  <a:srgbClr val="041E42"/>
                </a:solidFill>
                <a:latin typeface="Franklin Gothic Book" panose="020B0503020102020204" pitchFamily="34" charset="0"/>
              </a:rPr>
            </a:br>
            <a:endParaRPr lang="en-US" sz="1000" dirty="0">
              <a:solidFill>
                <a:srgbClr val="041E42"/>
              </a:solidFill>
              <a:latin typeface="Franklin Gothic Book" panose="020B0503020102020204" pitchFamily="34" charset="0"/>
            </a:endParaRP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It takes approximately </a:t>
            </a:r>
            <a:r>
              <a:rPr lang="en-US" u="sng" dirty="0">
                <a:solidFill>
                  <a:srgbClr val="041E42"/>
                </a:solidFill>
                <a:latin typeface="Franklin Gothic Book" panose="020B0503020102020204" pitchFamily="34" charset="0"/>
              </a:rPr>
              <a:t>four weeks </a:t>
            </a:r>
            <a:r>
              <a:rPr lang="en-US" dirty="0">
                <a:solidFill>
                  <a:srgbClr val="041E42"/>
                </a:solidFill>
                <a:latin typeface="Franklin Gothic Book" panose="020B0503020102020204" pitchFamily="34" charset="0"/>
              </a:rPr>
              <a:t>from your termination date to receive your initial</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pension payments. </a:t>
            </a:r>
          </a:p>
        </p:txBody>
      </p:sp>
      <p:grpSp>
        <p:nvGrpSpPr>
          <p:cNvPr id="6" name="Group 5">
            <a:extLst>
              <a:ext uri="{FF2B5EF4-FFF2-40B4-BE49-F238E27FC236}">
                <a16:creationId xmlns:a16="http://schemas.microsoft.com/office/drawing/2014/main" id="{49F6075A-5813-A020-7384-F4BCFA38D0F7}"/>
              </a:ext>
            </a:extLst>
          </p:cNvPr>
          <p:cNvGrpSpPr/>
          <p:nvPr/>
        </p:nvGrpSpPr>
        <p:grpSpPr>
          <a:xfrm>
            <a:off x="1736335" y="3044682"/>
            <a:ext cx="10302327" cy="3659772"/>
            <a:chOff x="934177" y="3410399"/>
            <a:chExt cx="10302327" cy="3659772"/>
          </a:xfrm>
        </p:grpSpPr>
        <p:sp>
          <p:nvSpPr>
            <p:cNvPr id="7" name="Rectangle 6">
              <a:extLst>
                <a:ext uri="{FF2B5EF4-FFF2-40B4-BE49-F238E27FC236}">
                  <a16:creationId xmlns:a16="http://schemas.microsoft.com/office/drawing/2014/main" id="{FE8FCD4C-8B7F-5AC0-997A-4C3297568987}"/>
                </a:ext>
              </a:extLst>
            </p:cNvPr>
            <p:cNvSpPr/>
            <p:nvPr/>
          </p:nvSpPr>
          <p:spPr>
            <a:xfrm>
              <a:off x="934178" y="3410399"/>
              <a:ext cx="10302326" cy="1803571"/>
            </a:xfrm>
            <a:prstGeom prst="rect">
              <a:avLst/>
            </a:prstGeom>
          </p:spPr>
          <p:txBody>
            <a:bodyPr wrap="square">
              <a:spAutoFit/>
            </a:bodyPr>
            <a:lstStyle/>
            <a:p>
              <a:r>
                <a:rPr lang="en-US" sz="2000" dirty="0">
                  <a:solidFill>
                    <a:srgbClr val="00A2E2"/>
                  </a:solidFill>
                  <a:latin typeface="Franklin Gothic Medium" panose="020B0603020102020204" pitchFamily="34" charset="0"/>
                </a:rPr>
                <a:t>State Employees Retirement System </a:t>
              </a:r>
              <a:r>
                <a:rPr lang="en-US" dirty="0">
                  <a:solidFill>
                    <a:srgbClr val="00A2E2"/>
                  </a:solidFill>
                  <a:latin typeface="Franklin Gothic Medium" panose="020B0603020102020204" pitchFamily="34" charset="0"/>
                </a:rPr>
                <a:t>(</a:t>
              </a:r>
              <a:r>
                <a:rPr lang="en-US" sz="2000" dirty="0">
                  <a:solidFill>
                    <a:srgbClr val="00A2E2"/>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SERS</a:t>
              </a:r>
              <a:r>
                <a:rPr lang="en-US" dirty="0">
                  <a:solidFill>
                    <a:srgbClr val="00A2E2"/>
                  </a:solidFill>
                  <a:latin typeface="Franklin Gothic Medium" panose="020B0603020102020204" pitchFamily="34" charset="0"/>
                </a:rPr>
                <a:t>)</a:t>
              </a:r>
              <a:endParaRPr lang="en-US" dirty="0">
                <a:solidFill>
                  <a:srgbClr val="00A2E2"/>
                </a:solidFill>
                <a:latin typeface="Franklin Gothic Medium" panose="020B0603020102020204" pitchFamily="34" charset="0"/>
                <a:ea typeface="Calibri" panose="020F0502020204030204" pitchFamily="34" charset="0"/>
              </a:endParaRP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Schedule an appointment with a SERS retirement counselor to sign your defined benefit</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plan retirement documents approximately 30-60 days prior to your date of retirement. </a:t>
              </a:r>
              <a:br>
                <a:rPr lang="en-US" dirty="0">
                  <a:solidFill>
                    <a:srgbClr val="041E42"/>
                  </a:solidFill>
                  <a:latin typeface="Franklin Gothic Book" panose="020B0503020102020204" pitchFamily="34" charset="0"/>
                </a:rPr>
              </a:br>
              <a:endParaRPr lang="en-US" sz="1000" dirty="0">
                <a:solidFill>
                  <a:srgbClr val="041E42"/>
                </a:solidFill>
                <a:latin typeface="Franklin Gothic Book" panose="020B0503020102020204" pitchFamily="34" charset="0"/>
              </a:endParaRP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It takes approximately </a:t>
              </a:r>
              <a:r>
                <a:rPr lang="en-US" u="sng" dirty="0">
                  <a:solidFill>
                    <a:srgbClr val="041E42"/>
                  </a:solidFill>
                  <a:latin typeface="Franklin Gothic Book" panose="020B0503020102020204" pitchFamily="34" charset="0"/>
                </a:rPr>
                <a:t>eight weeks </a:t>
              </a:r>
              <a:r>
                <a:rPr lang="en-US" dirty="0">
                  <a:solidFill>
                    <a:srgbClr val="041E42"/>
                  </a:solidFill>
                  <a:latin typeface="Franklin Gothic Book" panose="020B0503020102020204" pitchFamily="34" charset="0"/>
                </a:rPr>
                <a:t>from your termination date to receive your initial</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pension payments.</a:t>
              </a:r>
            </a:p>
          </p:txBody>
        </p:sp>
        <p:sp>
          <p:nvSpPr>
            <p:cNvPr id="8" name="Rectangle 7">
              <a:extLst>
                <a:ext uri="{FF2B5EF4-FFF2-40B4-BE49-F238E27FC236}">
                  <a16:creationId xmlns:a16="http://schemas.microsoft.com/office/drawing/2014/main" id="{7FFDE246-F1CA-F8AC-D4C2-CE056ADDAC74}"/>
                </a:ext>
              </a:extLst>
            </p:cNvPr>
            <p:cNvSpPr/>
            <p:nvPr/>
          </p:nvSpPr>
          <p:spPr>
            <a:xfrm>
              <a:off x="934177" y="5297378"/>
              <a:ext cx="9932751" cy="1772793"/>
            </a:xfrm>
            <a:prstGeom prst="rect">
              <a:avLst/>
            </a:prstGeom>
          </p:spPr>
          <p:txBody>
            <a:bodyPr wrap="square">
              <a:spAutoFit/>
            </a:bodyPr>
            <a:lstStyle/>
            <a:p>
              <a:r>
                <a:rPr lang="en-US" sz="2000" dirty="0">
                  <a:solidFill>
                    <a:srgbClr val="00A2E2"/>
                  </a:solidFill>
                  <a:latin typeface="Franklin Gothic Medium" panose="020B0603020102020204" pitchFamily="34" charset="0"/>
                </a:rPr>
                <a:t>Public School Employees’ Retirement System </a:t>
              </a:r>
              <a:r>
                <a:rPr lang="en-US" dirty="0">
                  <a:solidFill>
                    <a:srgbClr val="00A2E2"/>
                  </a:solidFill>
                  <a:latin typeface="Franklin Gothic Medium" panose="020B0603020102020204" pitchFamily="34" charset="0"/>
                </a:rPr>
                <a:t>(</a:t>
              </a:r>
              <a:r>
                <a:rPr lang="en-US" sz="2000" dirty="0">
                  <a:solidFill>
                    <a:srgbClr val="00A2E2"/>
                  </a:solidFill>
                  <a:latin typeface="Franklin Gothic Medium" panose="020B0603020102020204" pitchFamily="34" charset="0"/>
                  <a:hlinkClick r:id="rId7">
                    <a:extLst>
                      <a:ext uri="{A12FA001-AC4F-418D-AE19-62706E023703}">
                        <ahyp:hlinkClr xmlns:ahyp="http://schemas.microsoft.com/office/drawing/2018/hyperlinkcolor" val="tx"/>
                      </a:ext>
                    </a:extLst>
                  </a:hlinkClick>
                </a:rPr>
                <a:t>PSERS</a:t>
              </a:r>
              <a:r>
                <a:rPr lang="en-US" dirty="0">
                  <a:solidFill>
                    <a:srgbClr val="00A2E2"/>
                  </a:solidFill>
                  <a:latin typeface="Franklin Gothic Medium" panose="020B0603020102020204" pitchFamily="34" charset="0"/>
                </a:rPr>
                <a:t>) </a:t>
              </a: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Schedule an appointment with a PSERS retirement counselor to sign your defined benefit plan retirement documents approximately 30-60 days prior to your date of retirement. </a:t>
              </a:r>
              <a:br>
                <a:rPr lang="en-US" dirty="0">
                  <a:solidFill>
                    <a:srgbClr val="041E42"/>
                  </a:solidFill>
                  <a:latin typeface="Franklin Gothic Book" panose="020B0503020102020204" pitchFamily="34" charset="0"/>
                </a:rPr>
              </a:br>
              <a:endParaRPr lang="en-US" sz="1000" dirty="0">
                <a:solidFill>
                  <a:srgbClr val="041E42"/>
                </a:solidFill>
                <a:latin typeface="Franklin Gothic Book" panose="020B0503020102020204" pitchFamily="34" charset="0"/>
              </a:endParaRPr>
            </a:p>
            <a:p>
              <a:pPr marL="746125" lvl="1" indent="-288925">
                <a:spcBef>
                  <a:spcPct val="20000"/>
                </a:spcBef>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It takes approximately </a:t>
              </a:r>
              <a:r>
                <a:rPr lang="en-US" u="sng" dirty="0">
                  <a:solidFill>
                    <a:srgbClr val="041E42"/>
                  </a:solidFill>
                  <a:latin typeface="Franklin Gothic Book" panose="020B0503020102020204" pitchFamily="34" charset="0"/>
                </a:rPr>
                <a:t>four to six weeks </a:t>
              </a:r>
              <a:r>
                <a:rPr lang="en-US" dirty="0">
                  <a:solidFill>
                    <a:srgbClr val="041E42"/>
                  </a:solidFill>
                  <a:latin typeface="Franklin Gothic Book" panose="020B0503020102020204" pitchFamily="34" charset="0"/>
                </a:rPr>
                <a:t>from your termination date to</a:t>
              </a:r>
              <a:br>
                <a:rPr lang="en-US" dirty="0">
                  <a:solidFill>
                    <a:srgbClr val="041E42"/>
                  </a:solidFill>
                  <a:latin typeface="Franklin Gothic Book" panose="020B0503020102020204" pitchFamily="34" charset="0"/>
                </a:rPr>
              </a:br>
              <a:r>
                <a:rPr lang="en-US" dirty="0">
                  <a:solidFill>
                    <a:srgbClr val="041E42"/>
                  </a:solidFill>
                  <a:latin typeface="Franklin Gothic Book" panose="020B0503020102020204" pitchFamily="34" charset="0"/>
                </a:rPr>
                <a:t>receive your initial pension payments. </a:t>
              </a:r>
            </a:p>
          </p:txBody>
        </p:sp>
      </p:grpSp>
      <p:sp>
        <p:nvSpPr>
          <p:cNvPr id="10" name="TextBox 9">
            <a:extLst>
              <a:ext uri="{FF2B5EF4-FFF2-40B4-BE49-F238E27FC236}">
                <a16:creationId xmlns:a16="http://schemas.microsoft.com/office/drawing/2014/main" id="{15399BB9-06FC-4265-740B-462E2DCA7DEA}"/>
              </a:ext>
            </a:extLst>
          </p:cNvPr>
          <p:cNvSpPr txBox="1"/>
          <p:nvPr/>
        </p:nvSpPr>
        <p:spPr>
          <a:xfrm>
            <a:off x="8954661" y="264357"/>
            <a:ext cx="3002008" cy="830997"/>
          </a:xfrm>
          <a:prstGeom prst="rect">
            <a:avLst/>
          </a:prstGeom>
          <a:ln w="28575">
            <a:solidFill>
              <a:srgbClr val="00A2E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041E42"/>
                </a:solidFill>
                <a:latin typeface="Franklin Gothic Medium" panose="020B0603020102020204" pitchFamily="34" charset="0"/>
              </a:rPr>
              <a:t>We recommend you meet with TIAA or SERS 2-3 months BEFORE you plan to retire</a:t>
            </a:r>
          </a:p>
        </p:txBody>
      </p:sp>
      <p:pic>
        <p:nvPicPr>
          <p:cNvPr id="2" name="PreparingForRetirement-Slide31">
            <a:hlinkClick r:id="" action="ppaction://media"/>
            <a:extLst>
              <a:ext uri="{FF2B5EF4-FFF2-40B4-BE49-F238E27FC236}">
                <a16:creationId xmlns:a16="http://schemas.microsoft.com/office/drawing/2014/main" id="{C598BF9A-5D0D-504A-9BFF-C22CC21894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5968" y="4922838"/>
            <a:ext cx="45719" cy="45719"/>
          </a:xfrm>
          <a:prstGeom prst="rect">
            <a:avLst/>
          </a:prstGeom>
        </p:spPr>
      </p:pic>
    </p:spTree>
    <p:extLst>
      <p:ext uri="{BB962C8B-B14F-4D97-AF65-F5344CB8AC3E}">
        <p14:creationId xmlns:p14="http://schemas.microsoft.com/office/powerpoint/2010/main" val="20134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C58B17-8CF9-81AB-470F-17B32C92D892}"/>
              </a:ext>
            </a:extLst>
          </p:cNvPr>
          <p:cNvSpPr>
            <a:spLocks noGrp="1"/>
          </p:cNvSpPr>
          <p:nvPr>
            <p:ph type="title"/>
          </p:nvPr>
        </p:nvSpPr>
        <p:spPr>
          <a:xfrm>
            <a:off x="1811154" y="172972"/>
            <a:ext cx="10515600" cy="904948"/>
          </a:xfrm>
        </p:spPr>
        <p:txBody>
          <a:bodyPr>
            <a:normAutofit/>
          </a:bodyPr>
          <a:lstStyle/>
          <a:p>
            <a:pPr algn="l"/>
            <a:r>
              <a:rPr lang="en-US" sz="4000" b="0" dirty="0">
                <a:solidFill>
                  <a:srgbClr val="041E42"/>
                </a:solidFill>
                <a:latin typeface="Franklin Gothic Medium" panose="020B0603020102020204" pitchFamily="34" charset="0"/>
              </a:rPr>
              <a:t>Retirement Plans</a:t>
            </a:r>
          </a:p>
        </p:txBody>
      </p:sp>
      <p:sp>
        <p:nvSpPr>
          <p:cNvPr id="5" name="Rectangle 4">
            <a:extLst>
              <a:ext uri="{FF2B5EF4-FFF2-40B4-BE49-F238E27FC236}">
                <a16:creationId xmlns:a16="http://schemas.microsoft.com/office/drawing/2014/main" id="{82A2CBE9-971F-535A-D76E-1E302282EAAC}"/>
              </a:ext>
            </a:extLst>
          </p:cNvPr>
          <p:cNvSpPr/>
          <p:nvPr/>
        </p:nvSpPr>
        <p:spPr>
          <a:xfrm>
            <a:off x="1811154" y="1154531"/>
            <a:ext cx="9957384" cy="4548938"/>
          </a:xfrm>
          <a:prstGeom prst="rect">
            <a:avLst/>
          </a:prstGeom>
        </p:spPr>
        <p:txBody>
          <a:bodyPr wrap="square">
            <a:spAutoFit/>
          </a:bodyPr>
          <a:lstStyle/>
          <a:p>
            <a:r>
              <a:rPr lang="en-US" sz="2800" dirty="0">
                <a:solidFill>
                  <a:srgbClr val="041E42"/>
                </a:solidFill>
                <a:latin typeface="Franklin Gothic Book" panose="020B0503020102020204" pitchFamily="34" charset="0"/>
              </a:rPr>
              <a:t>Examples of things that could delay your retirement income are:</a:t>
            </a:r>
          </a:p>
          <a:p>
            <a:r>
              <a:rPr lang="en-US" dirty="0"/>
              <a:t> </a:t>
            </a:r>
          </a:p>
          <a:p>
            <a:pPr marL="800100" lvl="1" indent="-342900">
              <a:spcBef>
                <a:spcPct val="20000"/>
              </a:spcBef>
              <a:buClr>
                <a:srgbClr val="041E42"/>
              </a:buClr>
              <a:buFont typeface="Arial" panose="020B0604020202020204" pitchFamily="34" charset="0"/>
              <a:buChar char="•"/>
            </a:pPr>
            <a:r>
              <a:rPr lang="en-US" sz="2400" dirty="0">
                <a:solidFill>
                  <a:srgbClr val="041E42"/>
                </a:solidFill>
                <a:latin typeface="Franklin Gothic Book" panose="020B0503020102020204" pitchFamily="34" charset="0"/>
              </a:rPr>
              <a:t>Not completing your retirement application with TIAA/SERS/PSERS in a timely fashion</a:t>
            </a:r>
          </a:p>
          <a:p>
            <a:pPr marL="800100" lvl="1" indent="-342900">
              <a:lnSpc>
                <a:spcPct val="80000"/>
              </a:lnSpc>
              <a:spcBef>
                <a:spcPct val="20000"/>
              </a:spcBef>
              <a:buClr>
                <a:srgbClr val="041E42"/>
              </a:buClr>
              <a:buFont typeface="Arial" panose="020B0604020202020204" pitchFamily="34" charset="0"/>
              <a:buChar char="•"/>
            </a:pPr>
            <a:endParaRPr lang="en-US" sz="2400" dirty="0">
              <a:solidFill>
                <a:srgbClr val="041E42"/>
              </a:solidFill>
              <a:latin typeface="Franklin Gothic Book" panose="020B0503020102020204" pitchFamily="34" charset="0"/>
            </a:endParaRPr>
          </a:p>
          <a:p>
            <a:pPr marL="800100" lvl="1" indent="-342900">
              <a:lnSpc>
                <a:spcPct val="80000"/>
              </a:lnSpc>
              <a:spcBef>
                <a:spcPct val="20000"/>
              </a:spcBef>
              <a:buClr>
                <a:srgbClr val="041E42"/>
              </a:buClr>
              <a:buFont typeface="Arial" panose="020B0604020202020204" pitchFamily="34" charset="0"/>
              <a:buChar char="•"/>
            </a:pPr>
            <a:r>
              <a:rPr lang="en-US" sz="2400" dirty="0">
                <a:solidFill>
                  <a:srgbClr val="041E42"/>
                </a:solidFill>
                <a:latin typeface="Franklin Gothic Book" panose="020B0503020102020204" pitchFamily="34" charset="0"/>
              </a:rPr>
              <a:t>Receiving pay after your termination date with PSU</a:t>
            </a:r>
          </a:p>
          <a:p>
            <a:pPr marL="800100" lvl="1" indent="-342900">
              <a:lnSpc>
                <a:spcPct val="80000"/>
              </a:lnSpc>
              <a:spcBef>
                <a:spcPct val="20000"/>
              </a:spcBef>
              <a:buClr>
                <a:srgbClr val="041E42"/>
              </a:buClr>
              <a:buFont typeface="Arial" panose="020B0604020202020204" pitchFamily="34" charset="0"/>
              <a:buChar char="•"/>
            </a:pPr>
            <a:endParaRPr lang="en-US" sz="2400" dirty="0">
              <a:solidFill>
                <a:srgbClr val="041E42"/>
              </a:solidFill>
              <a:latin typeface="Franklin Gothic Book" panose="020B0503020102020204" pitchFamily="34" charset="0"/>
            </a:endParaRPr>
          </a:p>
          <a:p>
            <a:pPr marL="800100" lvl="1" indent="-342900">
              <a:lnSpc>
                <a:spcPct val="80000"/>
              </a:lnSpc>
              <a:spcBef>
                <a:spcPct val="20000"/>
              </a:spcBef>
              <a:buClr>
                <a:srgbClr val="041E42"/>
              </a:buClr>
              <a:buFont typeface="Arial" panose="020B0604020202020204" pitchFamily="34" charset="0"/>
              <a:buChar char="•"/>
            </a:pPr>
            <a:r>
              <a:rPr lang="en-US" sz="2400" dirty="0">
                <a:solidFill>
                  <a:srgbClr val="041E42"/>
                </a:solidFill>
                <a:latin typeface="Franklin Gothic Book" panose="020B0503020102020204" pitchFamily="34" charset="0"/>
              </a:rPr>
              <a:t>Not informing your unit/college of your plans to retire</a:t>
            </a:r>
          </a:p>
          <a:p>
            <a:pPr marL="800100" lvl="1" indent="-342900">
              <a:lnSpc>
                <a:spcPct val="80000"/>
              </a:lnSpc>
              <a:spcBef>
                <a:spcPct val="20000"/>
              </a:spcBef>
              <a:buClr>
                <a:srgbClr val="041E42"/>
              </a:buClr>
              <a:buFont typeface="Arial" panose="020B0604020202020204" pitchFamily="34" charset="0"/>
              <a:buChar char="•"/>
            </a:pPr>
            <a:endParaRPr lang="en-US" sz="2400" dirty="0">
              <a:solidFill>
                <a:srgbClr val="041E42"/>
              </a:solidFill>
              <a:latin typeface="Franklin Gothic Book" panose="020B0503020102020204" pitchFamily="34" charset="0"/>
            </a:endParaRPr>
          </a:p>
          <a:p>
            <a:pPr marL="800100" lvl="1" indent="-342900">
              <a:spcBef>
                <a:spcPct val="20000"/>
              </a:spcBef>
              <a:buClr>
                <a:srgbClr val="041E42"/>
              </a:buClr>
              <a:buFont typeface="Arial" panose="020B0604020202020204" pitchFamily="34" charset="0"/>
              <a:buChar char="•"/>
            </a:pPr>
            <a:r>
              <a:rPr lang="en-US" sz="2400" dirty="0">
                <a:solidFill>
                  <a:srgbClr val="041E42"/>
                </a:solidFill>
                <a:latin typeface="Franklin Gothic Book" panose="020B0503020102020204" pitchFamily="34" charset="0"/>
              </a:rPr>
              <a:t>Your termination not being processed in Workday by the unit/college in a timely manner  </a:t>
            </a:r>
          </a:p>
          <a:p>
            <a:pPr>
              <a:buClr>
                <a:srgbClr val="92D050"/>
              </a:buClr>
            </a:pPr>
            <a:endParaRPr lang="en-US" dirty="0">
              <a:solidFill>
                <a:srgbClr val="041E42"/>
              </a:solidFill>
              <a:latin typeface="Franklin Gothic Book" panose="020B0503020102020204" pitchFamily="34" charset="0"/>
            </a:endParaRPr>
          </a:p>
        </p:txBody>
      </p:sp>
      <p:pic>
        <p:nvPicPr>
          <p:cNvPr id="2" name="PreparingForRetirement-Slide32">
            <a:hlinkClick r:id="" action="ppaction://media"/>
            <a:extLst>
              <a:ext uri="{FF2B5EF4-FFF2-40B4-BE49-F238E27FC236}">
                <a16:creationId xmlns:a16="http://schemas.microsoft.com/office/drawing/2014/main" id="{1ECB2B36-3F5C-F1BB-5484-C67422425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240" y="6022975"/>
            <a:ext cx="46297" cy="46297"/>
          </a:xfrm>
          <a:prstGeom prst="rect">
            <a:avLst/>
          </a:prstGeom>
        </p:spPr>
      </p:pic>
    </p:spTree>
    <p:extLst>
      <p:ext uri="{BB962C8B-B14F-4D97-AF65-F5344CB8AC3E}">
        <p14:creationId xmlns:p14="http://schemas.microsoft.com/office/powerpoint/2010/main" val="24953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6C73FF-FC4A-8A92-D2A7-431ED62B3F9D}"/>
              </a:ext>
            </a:extLst>
          </p:cNvPr>
          <p:cNvSpPr txBox="1">
            <a:spLocks/>
          </p:cNvSpPr>
          <p:nvPr/>
        </p:nvSpPr>
        <p:spPr>
          <a:xfrm>
            <a:off x="1750254" y="232712"/>
            <a:ext cx="10349217" cy="874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1E42"/>
                </a:solidFill>
                <a:latin typeface="Franklin Gothic Medium" panose="020B0603020102020204" pitchFamily="34" charset="0"/>
                <a:ea typeface="+mj-ea"/>
                <a:cs typeface="+mj-cs"/>
              </a:defRPr>
            </a:lvl1pPr>
          </a:lstStyle>
          <a:p>
            <a:r>
              <a:rPr lang="en-US" sz="4000" dirty="0">
                <a:solidFill>
                  <a:srgbClr val="1E407C"/>
                </a:solidFill>
              </a:rPr>
              <a:t>Retirement Vendor Contacts and Resources</a:t>
            </a:r>
          </a:p>
        </p:txBody>
      </p:sp>
      <p:grpSp>
        <p:nvGrpSpPr>
          <p:cNvPr id="5" name="Group 4">
            <a:extLst>
              <a:ext uri="{FF2B5EF4-FFF2-40B4-BE49-F238E27FC236}">
                <a16:creationId xmlns:a16="http://schemas.microsoft.com/office/drawing/2014/main" id="{B5729D99-4DB5-EAD2-35C3-3E65FA10A3BC}"/>
              </a:ext>
            </a:extLst>
          </p:cNvPr>
          <p:cNvGrpSpPr/>
          <p:nvPr/>
        </p:nvGrpSpPr>
        <p:grpSpPr>
          <a:xfrm>
            <a:off x="1626609" y="1343180"/>
            <a:ext cx="9592857" cy="2149572"/>
            <a:chOff x="1080962" y="828081"/>
            <a:chExt cx="9592857" cy="2149572"/>
          </a:xfrm>
        </p:grpSpPr>
        <p:grpSp>
          <p:nvGrpSpPr>
            <p:cNvPr id="6" name="Group 5">
              <a:extLst>
                <a:ext uri="{FF2B5EF4-FFF2-40B4-BE49-F238E27FC236}">
                  <a16:creationId xmlns:a16="http://schemas.microsoft.com/office/drawing/2014/main" id="{265EC321-CF5F-F751-A021-E3D6F164638B}"/>
                </a:ext>
              </a:extLst>
            </p:cNvPr>
            <p:cNvGrpSpPr/>
            <p:nvPr/>
          </p:nvGrpSpPr>
          <p:grpSpPr>
            <a:xfrm>
              <a:off x="1080962" y="1523079"/>
              <a:ext cx="7062582" cy="1454574"/>
              <a:chOff x="393480" y="2410554"/>
              <a:chExt cx="7062582" cy="1454574"/>
            </a:xfrm>
          </p:grpSpPr>
          <p:sp>
            <p:nvSpPr>
              <p:cNvPr id="11" name="Content Placeholder 2">
                <a:extLst>
                  <a:ext uri="{FF2B5EF4-FFF2-40B4-BE49-F238E27FC236}">
                    <a16:creationId xmlns:a16="http://schemas.microsoft.com/office/drawing/2014/main" id="{8014442B-12DF-D789-136E-CB8FCDDFAACD}"/>
                  </a:ext>
                </a:extLst>
              </p:cNvPr>
              <p:cNvSpPr txBox="1">
                <a:spLocks/>
              </p:cNvSpPr>
              <p:nvPr/>
            </p:nvSpPr>
            <p:spPr>
              <a:xfrm>
                <a:off x="393480" y="2410554"/>
                <a:ext cx="3591032" cy="1454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1E42"/>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1E4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1E42"/>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1E4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00000"/>
                  </a:lnSpc>
                  <a:spcBef>
                    <a:spcPts val="600"/>
                  </a:spcBef>
                  <a:buNone/>
                </a:pPr>
                <a:r>
                  <a:rPr lang="en-US" sz="1400" dirty="0"/>
                  <a:t>(800) 842-2252</a:t>
                </a:r>
              </a:p>
              <a:p>
                <a:pPr marL="0" indent="0" algn="ctr" defTabSz="457200">
                  <a:lnSpc>
                    <a:spcPct val="100000"/>
                  </a:lnSpc>
                  <a:spcBef>
                    <a:spcPts val="600"/>
                  </a:spcBef>
                  <a:buNone/>
                </a:pPr>
                <a:r>
                  <a:rPr lang="en-US" sz="1400" dirty="0"/>
                  <a:t>(814) 278-5000</a:t>
                </a:r>
                <a:br>
                  <a:rPr lang="en-US" sz="1400" dirty="0"/>
                </a:br>
                <a:br>
                  <a:rPr lang="en-US" sz="1400" dirty="0"/>
                </a:br>
                <a:r>
                  <a:rPr lang="en-US" sz="1400" dirty="0"/>
                  <a:t>328 Innovation Boulevard, Suite 301</a:t>
                </a:r>
                <a:br>
                  <a:rPr lang="en-US" sz="1400" dirty="0"/>
                </a:br>
                <a:r>
                  <a:rPr lang="en-US" sz="1400" dirty="0"/>
                  <a:t>State College, PA 16803</a:t>
                </a:r>
              </a:p>
              <a:p>
                <a:pPr marL="0" indent="0" algn="ctr">
                  <a:lnSpc>
                    <a:spcPct val="120000"/>
                  </a:lnSpc>
                  <a:spcBef>
                    <a:spcPts val="600"/>
                  </a:spcBef>
                  <a:buFont typeface="Arial" panose="020B0604020202020204" pitchFamily="34" charset="0"/>
                  <a:buNone/>
                </a:pPr>
                <a:endParaRPr lang="en-US" sz="800" dirty="0">
                  <a:solidFill>
                    <a:schemeClr val="tx1"/>
                  </a:solidFill>
                  <a:latin typeface="+mj-lt"/>
                </a:endParaRPr>
              </a:p>
            </p:txBody>
          </p:sp>
          <p:sp>
            <p:nvSpPr>
              <p:cNvPr id="12" name="Content Placeholder 2">
                <a:extLst>
                  <a:ext uri="{FF2B5EF4-FFF2-40B4-BE49-F238E27FC236}">
                    <a16:creationId xmlns:a16="http://schemas.microsoft.com/office/drawing/2014/main" id="{16CF7592-C430-FEFD-8ECA-771862490AD0}"/>
                  </a:ext>
                </a:extLst>
              </p:cNvPr>
              <p:cNvSpPr txBox="1">
                <a:spLocks/>
              </p:cNvSpPr>
              <p:nvPr/>
            </p:nvSpPr>
            <p:spPr>
              <a:xfrm>
                <a:off x="3927404" y="2410554"/>
                <a:ext cx="3528658" cy="1191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1E42"/>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1E4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1E4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1E42"/>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1E4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70000"/>
                  </a:lnSpc>
                  <a:spcBef>
                    <a:spcPts val="600"/>
                  </a:spcBef>
                  <a:buNone/>
                </a:pPr>
                <a:r>
                  <a:rPr lang="en-US" sz="1400" dirty="0"/>
                  <a:t>(800) 633-5461</a:t>
                </a:r>
              </a:p>
              <a:p>
                <a:pPr marL="0" indent="0" algn="ctr" defTabSz="457200">
                  <a:lnSpc>
                    <a:spcPct val="70000"/>
                  </a:lnSpc>
                  <a:spcBef>
                    <a:spcPts val="600"/>
                  </a:spcBef>
                  <a:buNone/>
                </a:pPr>
                <a:endParaRPr lang="en-US" sz="1400" dirty="0"/>
              </a:p>
              <a:p>
                <a:pPr marL="0" indent="0" algn="ctr" defTabSz="457200">
                  <a:lnSpc>
                    <a:spcPct val="70000"/>
                  </a:lnSpc>
                  <a:spcBef>
                    <a:spcPts val="600"/>
                  </a:spcBef>
                  <a:buNone/>
                </a:pPr>
                <a:r>
                  <a:rPr lang="en-US" sz="1400" dirty="0"/>
                  <a:t>2525 Green Tech Drive, Suite AA</a:t>
                </a:r>
              </a:p>
              <a:p>
                <a:pPr marL="0" indent="0" algn="ctr" defTabSz="457200">
                  <a:lnSpc>
                    <a:spcPct val="70000"/>
                  </a:lnSpc>
                  <a:spcBef>
                    <a:spcPts val="600"/>
                  </a:spcBef>
                  <a:buNone/>
                </a:pPr>
                <a:r>
                  <a:rPr lang="en-US" sz="1400" dirty="0"/>
                  <a:t>State College, PA 16803</a:t>
                </a:r>
              </a:p>
              <a:p>
                <a:pPr marL="0" indent="0" algn="ctr">
                  <a:spcBef>
                    <a:spcPts val="600"/>
                  </a:spcBef>
                  <a:buFont typeface="Arial" panose="020B0604020202020204" pitchFamily="34" charset="0"/>
                  <a:buNone/>
                </a:pPr>
                <a:endParaRPr lang="en-US" sz="2400" dirty="0">
                  <a:solidFill>
                    <a:schemeClr val="tx1"/>
                  </a:solidFill>
                  <a:latin typeface="+mj-lt"/>
                </a:endParaRPr>
              </a:p>
            </p:txBody>
          </p:sp>
        </p:grpSp>
        <p:pic>
          <p:nvPicPr>
            <p:cNvPr id="7" name="Picture 6">
              <a:extLst>
                <a:ext uri="{FF2B5EF4-FFF2-40B4-BE49-F238E27FC236}">
                  <a16:creationId xmlns:a16="http://schemas.microsoft.com/office/drawing/2014/main" id="{6336F32B-9E1E-1604-7B79-93752268113B}"/>
                </a:ext>
              </a:extLst>
            </p:cNvPr>
            <p:cNvPicPr>
              <a:picLocks noChangeAspect="1"/>
            </p:cNvPicPr>
            <p:nvPr/>
          </p:nvPicPr>
          <p:blipFill>
            <a:blip r:embed="rId5"/>
            <a:stretch>
              <a:fillRect/>
            </a:stretch>
          </p:blipFill>
          <p:spPr>
            <a:xfrm>
              <a:off x="2106654" y="915545"/>
              <a:ext cx="1450591" cy="494042"/>
            </a:xfrm>
            <a:prstGeom prst="rect">
              <a:avLst/>
            </a:prstGeom>
          </p:spPr>
        </p:pic>
        <p:pic>
          <p:nvPicPr>
            <p:cNvPr id="8" name="Picture 7">
              <a:extLst>
                <a:ext uri="{FF2B5EF4-FFF2-40B4-BE49-F238E27FC236}">
                  <a16:creationId xmlns:a16="http://schemas.microsoft.com/office/drawing/2014/main" id="{43F8F35B-DE13-ACA3-D2DB-9E498A97EDE1}"/>
                </a:ext>
              </a:extLst>
            </p:cNvPr>
            <p:cNvPicPr>
              <a:picLocks noChangeAspect="1"/>
            </p:cNvPicPr>
            <p:nvPr/>
          </p:nvPicPr>
          <p:blipFill>
            <a:blip r:embed="rId6"/>
            <a:stretch>
              <a:fillRect/>
            </a:stretch>
          </p:blipFill>
          <p:spPr>
            <a:xfrm>
              <a:off x="5394775" y="828081"/>
              <a:ext cx="1933578" cy="568414"/>
            </a:xfrm>
            <a:prstGeom prst="rect">
              <a:avLst/>
            </a:prstGeom>
          </p:spPr>
        </p:pic>
        <p:sp>
          <p:nvSpPr>
            <p:cNvPr id="10" name="TextBox 9">
              <a:extLst>
                <a:ext uri="{FF2B5EF4-FFF2-40B4-BE49-F238E27FC236}">
                  <a16:creationId xmlns:a16="http://schemas.microsoft.com/office/drawing/2014/main" id="{CE01740B-9487-A506-019C-D767F533B1C1}"/>
                </a:ext>
              </a:extLst>
            </p:cNvPr>
            <p:cNvSpPr txBox="1"/>
            <p:nvPr/>
          </p:nvSpPr>
          <p:spPr>
            <a:xfrm>
              <a:off x="8661567" y="1842728"/>
              <a:ext cx="2012252" cy="523220"/>
            </a:xfrm>
            <a:prstGeom prst="rect">
              <a:avLst/>
            </a:prstGeom>
            <a:noFill/>
          </p:spPr>
          <p:txBody>
            <a:bodyPr wrap="square">
              <a:spAutoFit/>
            </a:bodyPr>
            <a:lstStyle/>
            <a:p>
              <a:pPr marL="0" lvl="0" indent="0" algn="ctr">
                <a:spcBef>
                  <a:spcPts val="0"/>
                </a:spcBef>
                <a:buClrTx/>
                <a:buNone/>
              </a:pPr>
              <a:r>
                <a:rPr lang="en-US" sz="1400" dirty="0">
                  <a:solidFill>
                    <a:srgbClr val="041E42"/>
                  </a:solidFill>
                  <a:latin typeface="Franklin Gothic Book" panose="020B0503020102020204" pitchFamily="34" charset="0"/>
                </a:rPr>
                <a:t>(888) 773-7748</a:t>
              </a:r>
            </a:p>
            <a:p>
              <a:pPr marL="0" lvl="0" indent="0" algn="ctr">
                <a:spcBef>
                  <a:spcPts val="0"/>
                </a:spcBef>
                <a:buClrTx/>
                <a:buNone/>
              </a:pPr>
              <a:r>
                <a:rPr lang="en-US" sz="1400" dirty="0">
                  <a:solidFill>
                    <a:srgbClr val="041E42"/>
                  </a:solidFill>
                  <a:latin typeface="Franklin Gothic Book" panose="020B0503020102020204" pitchFamily="34" charset="0"/>
                </a:rPr>
                <a:t>(717) 787-8540</a:t>
              </a:r>
            </a:p>
          </p:txBody>
        </p:sp>
      </p:grpSp>
      <p:pic>
        <p:nvPicPr>
          <p:cNvPr id="14" name="Picture 13">
            <a:extLst>
              <a:ext uri="{FF2B5EF4-FFF2-40B4-BE49-F238E27FC236}">
                <a16:creationId xmlns:a16="http://schemas.microsoft.com/office/drawing/2014/main" id="{C4AB17D3-B84B-2054-BF0B-A755BAB564BC}"/>
              </a:ext>
            </a:extLst>
          </p:cNvPr>
          <p:cNvPicPr>
            <a:picLocks noChangeAspect="1"/>
          </p:cNvPicPr>
          <p:nvPr/>
        </p:nvPicPr>
        <p:blipFill>
          <a:blip r:embed="rId7"/>
          <a:stretch>
            <a:fillRect/>
          </a:stretch>
        </p:blipFill>
        <p:spPr>
          <a:xfrm>
            <a:off x="2941265" y="3463185"/>
            <a:ext cx="872662" cy="881145"/>
          </a:xfrm>
          <a:prstGeom prst="rect">
            <a:avLst/>
          </a:prstGeom>
        </p:spPr>
      </p:pic>
      <p:sp>
        <p:nvSpPr>
          <p:cNvPr id="15" name="TextBox 14">
            <a:extLst>
              <a:ext uri="{FF2B5EF4-FFF2-40B4-BE49-F238E27FC236}">
                <a16:creationId xmlns:a16="http://schemas.microsoft.com/office/drawing/2014/main" id="{8079F2DA-EC3B-A501-B198-771C01C5D4A8}"/>
              </a:ext>
            </a:extLst>
          </p:cNvPr>
          <p:cNvSpPr txBox="1"/>
          <p:nvPr/>
        </p:nvSpPr>
        <p:spPr>
          <a:xfrm>
            <a:off x="2129034" y="4524883"/>
            <a:ext cx="2435485" cy="523220"/>
          </a:xfrm>
          <a:prstGeom prst="rect">
            <a:avLst/>
          </a:prstGeom>
          <a:noFill/>
        </p:spPr>
        <p:txBody>
          <a:bodyPr wrap="square" rtlCol="0">
            <a:spAutoFit/>
          </a:bodyPr>
          <a:lstStyle/>
          <a:p>
            <a:pPr marL="0" indent="0" algn="ctr">
              <a:spcBef>
                <a:spcPts val="0"/>
              </a:spcBef>
              <a:buClrTx/>
              <a:buNone/>
            </a:pPr>
            <a:r>
              <a:rPr lang="en-US" sz="1400" dirty="0">
                <a:solidFill>
                  <a:srgbClr val="041E42"/>
                </a:solidFill>
                <a:latin typeface="Franklin Gothic Book" panose="020B0503020102020204" pitchFamily="34" charset="0"/>
              </a:rPr>
              <a:t> (800) 772-1213 </a:t>
            </a:r>
            <a:r>
              <a:rPr lang="en-US" sz="1400" dirty="0">
                <a:solidFill>
                  <a:srgbClr val="00A2E2"/>
                </a:solidFill>
                <a:latin typeface="Franklin Gothic Book" panose="020B0503020102020204" pitchFamily="34" charset="0"/>
                <a:hlinkClick r:id="rId8">
                  <a:extLst>
                    <a:ext uri="{A12FA001-AC4F-418D-AE19-62706E023703}">
                      <ahyp:hlinkClr xmlns:ahyp="http://schemas.microsoft.com/office/drawing/2018/hyperlinkcolor" val="tx"/>
                    </a:ext>
                  </a:extLst>
                </a:hlinkClick>
              </a:rPr>
              <a:t>www.ssa.gov</a:t>
            </a:r>
            <a:endParaRPr lang="en-US" sz="1400" dirty="0">
              <a:solidFill>
                <a:srgbClr val="00A2E2"/>
              </a:solidFill>
              <a:latin typeface="Franklin Gothic Book" panose="020B0503020102020204" pitchFamily="34" charset="0"/>
            </a:endParaRPr>
          </a:p>
        </p:txBody>
      </p:sp>
      <p:pic>
        <p:nvPicPr>
          <p:cNvPr id="16" name="Picture 15">
            <a:extLst>
              <a:ext uri="{FF2B5EF4-FFF2-40B4-BE49-F238E27FC236}">
                <a16:creationId xmlns:a16="http://schemas.microsoft.com/office/drawing/2014/main" id="{F5ECA927-E277-16A7-69FD-1B8E572BFACB}"/>
              </a:ext>
            </a:extLst>
          </p:cNvPr>
          <p:cNvPicPr>
            <a:picLocks noChangeAspect="1"/>
          </p:cNvPicPr>
          <p:nvPr/>
        </p:nvPicPr>
        <p:blipFill>
          <a:blip r:embed="rId9"/>
          <a:stretch>
            <a:fillRect/>
          </a:stretch>
        </p:blipFill>
        <p:spPr>
          <a:xfrm>
            <a:off x="9252474" y="3779925"/>
            <a:ext cx="2031346" cy="394058"/>
          </a:xfrm>
          <a:prstGeom prst="rect">
            <a:avLst/>
          </a:prstGeom>
        </p:spPr>
      </p:pic>
      <p:grpSp>
        <p:nvGrpSpPr>
          <p:cNvPr id="17" name="Group 16">
            <a:extLst>
              <a:ext uri="{FF2B5EF4-FFF2-40B4-BE49-F238E27FC236}">
                <a16:creationId xmlns:a16="http://schemas.microsoft.com/office/drawing/2014/main" id="{A06E8AE4-EF6E-5FD1-624F-5E6D9A5F7B66}"/>
              </a:ext>
            </a:extLst>
          </p:cNvPr>
          <p:cNvGrpSpPr/>
          <p:nvPr/>
        </p:nvGrpSpPr>
        <p:grpSpPr>
          <a:xfrm>
            <a:off x="9050404" y="4478672"/>
            <a:ext cx="2435485" cy="546348"/>
            <a:chOff x="4455475" y="4299936"/>
            <a:chExt cx="2468585" cy="546348"/>
          </a:xfrm>
        </p:grpSpPr>
        <p:sp>
          <p:nvSpPr>
            <p:cNvPr id="21" name="TextBox 20">
              <a:extLst>
                <a:ext uri="{FF2B5EF4-FFF2-40B4-BE49-F238E27FC236}">
                  <a16:creationId xmlns:a16="http://schemas.microsoft.com/office/drawing/2014/main" id="{46C8578C-AAD4-75C0-03B4-B037368AA35A}"/>
                </a:ext>
              </a:extLst>
            </p:cNvPr>
            <p:cNvSpPr txBox="1"/>
            <p:nvPr/>
          </p:nvSpPr>
          <p:spPr>
            <a:xfrm>
              <a:off x="4455475" y="4538507"/>
              <a:ext cx="2468585" cy="307777"/>
            </a:xfrm>
            <a:prstGeom prst="rect">
              <a:avLst/>
            </a:prstGeom>
            <a:noFill/>
          </p:spPr>
          <p:txBody>
            <a:bodyPr wrap="square">
              <a:spAutoFit/>
            </a:bodyPr>
            <a:lstStyle/>
            <a:p>
              <a:pPr marL="0" indent="0" algn="ctr">
                <a:spcBef>
                  <a:spcPts val="0"/>
                </a:spcBef>
                <a:buClrTx/>
                <a:buNone/>
              </a:pPr>
              <a:r>
                <a:rPr lang="en-US" sz="1400" dirty="0">
                  <a:solidFill>
                    <a:srgbClr val="009CDE"/>
                  </a:solidFill>
                  <a:latin typeface="Franklin Gothic Book" panose="020B0503020102020204" pitchFamily="34" charset="0"/>
                  <a:hlinkClick r:id="rId10">
                    <a:extLst>
                      <a:ext uri="{A12FA001-AC4F-418D-AE19-62706E023703}">
                        <ahyp:hlinkClr xmlns:ahyp="http://schemas.microsoft.com/office/drawing/2018/hyperlinkcolor" val="tx"/>
                      </a:ext>
                    </a:extLst>
                  </a:hlinkClick>
                </a:rPr>
                <a:t>parseofpa.org/</a:t>
              </a:r>
              <a:endParaRPr lang="en-US" sz="1400" dirty="0">
                <a:solidFill>
                  <a:srgbClr val="009CDE"/>
                </a:solidFill>
                <a:latin typeface="Franklin Gothic Book" panose="020B0503020102020204" pitchFamily="34" charset="0"/>
              </a:endParaRPr>
            </a:p>
          </p:txBody>
        </p:sp>
        <p:sp>
          <p:nvSpPr>
            <p:cNvPr id="22" name="TextBox 21">
              <a:hlinkClick r:id="rId10"/>
              <a:extLst>
                <a:ext uri="{FF2B5EF4-FFF2-40B4-BE49-F238E27FC236}">
                  <a16:creationId xmlns:a16="http://schemas.microsoft.com/office/drawing/2014/main" id="{4B7FEACC-EBFC-67CA-DA33-9F8D4537694A}"/>
                </a:ext>
              </a:extLst>
            </p:cNvPr>
            <p:cNvSpPr txBox="1"/>
            <p:nvPr/>
          </p:nvSpPr>
          <p:spPr>
            <a:xfrm>
              <a:off x="4556098" y="4299936"/>
              <a:ext cx="2267340" cy="307777"/>
            </a:xfrm>
            <a:prstGeom prst="rect">
              <a:avLst/>
            </a:prstGeom>
            <a:noFill/>
          </p:spPr>
          <p:txBody>
            <a:bodyPr wrap="square">
              <a:spAutoFit/>
            </a:bodyPr>
            <a:lstStyle/>
            <a:p>
              <a:pPr algn="ctr"/>
              <a:r>
                <a:rPr lang="en-US" sz="1400" dirty="0">
                  <a:solidFill>
                    <a:srgbClr val="041E42"/>
                  </a:solidFill>
                  <a:latin typeface="Franklin Gothic Book" panose="020B0503020102020204" pitchFamily="34" charset="0"/>
                </a:rPr>
                <a:t>(888) 809-7429</a:t>
              </a:r>
            </a:p>
          </p:txBody>
        </p:sp>
      </p:grpSp>
      <p:sp>
        <p:nvSpPr>
          <p:cNvPr id="19" name="TextBox 18">
            <a:extLst>
              <a:ext uri="{FF2B5EF4-FFF2-40B4-BE49-F238E27FC236}">
                <a16:creationId xmlns:a16="http://schemas.microsoft.com/office/drawing/2014/main" id="{05870E90-A0F7-4971-6EA9-298C190BA3AB}"/>
              </a:ext>
            </a:extLst>
          </p:cNvPr>
          <p:cNvSpPr txBox="1"/>
          <p:nvPr/>
        </p:nvSpPr>
        <p:spPr>
          <a:xfrm>
            <a:off x="5581555" y="4743395"/>
            <a:ext cx="2926642" cy="307777"/>
          </a:xfrm>
          <a:prstGeom prst="rect">
            <a:avLst/>
          </a:prstGeom>
          <a:noFill/>
        </p:spPr>
        <p:txBody>
          <a:bodyPr wrap="square">
            <a:spAutoFit/>
          </a:bodyPr>
          <a:lstStyle/>
          <a:p>
            <a:pPr algn="ctr"/>
            <a:r>
              <a:rPr lang="en-US" sz="1400" u="sng" dirty="0">
                <a:solidFill>
                  <a:srgbClr val="00A2E2"/>
                </a:solidFill>
                <a:latin typeface="Franklin Gothic Book" panose="020B0503020102020204" pitchFamily="34" charset="0"/>
                <a:hlinkClick r:id="rId11">
                  <a:extLst>
                    <a:ext uri="{A12FA001-AC4F-418D-AE19-62706E023703}">
                      <ahyp:hlinkClr xmlns:ahyp="http://schemas.microsoft.com/office/drawing/2018/hyperlinkcolor" val="tx"/>
                    </a:ext>
                  </a:extLst>
                </a:hlinkClick>
              </a:rPr>
              <a:t>www.medicare.gov/</a:t>
            </a:r>
            <a:endParaRPr lang="en-US" sz="1400" u="sng" dirty="0">
              <a:solidFill>
                <a:srgbClr val="00A2E2"/>
              </a:solidFill>
              <a:latin typeface="Franklin Gothic Book" panose="020B0503020102020204" pitchFamily="34" charset="0"/>
            </a:endParaRPr>
          </a:p>
        </p:txBody>
      </p:sp>
      <p:sp>
        <p:nvSpPr>
          <p:cNvPr id="20" name="TextBox 19">
            <a:extLst>
              <a:ext uri="{FF2B5EF4-FFF2-40B4-BE49-F238E27FC236}">
                <a16:creationId xmlns:a16="http://schemas.microsoft.com/office/drawing/2014/main" id="{A43BBF92-85EB-94E3-7055-4A096927E33B}"/>
              </a:ext>
            </a:extLst>
          </p:cNvPr>
          <p:cNvSpPr txBox="1"/>
          <p:nvPr/>
        </p:nvSpPr>
        <p:spPr>
          <a:xfrm>
            <a:off x="5964833" y="4480205"/>
            <a:ext cx="2031346" cy="307777"/>
          </a:xfrm>
          <a:prstGeom prst="rect">
            <a:avLst/>
          </a:prstGeom>
          <a:noFill/>
        </p:spPr>
        <p:txBody>
          <a:bodyPr wrap="square">
            <a:spAutoFit/>
          </a:bodyPr>
          <a:lstStyle/>
          <a:p>
            <a:pPr algn="ctr"/>
            <a:r>
              <a:rPr lang="en-US" sz="1400" dirty="0">
                <a:solidFill>
                  <a:srgbClr val="041E42"/>
                </a:solidFill>
                <a:latin typeface="Arial" panose="020B0604020202020204" pitchFamily="34" charset="0"/>
              </a:rPr>
              <a:t>(</a:t>
            </a:r>
            <a:r>
              <a:rPr lang="en-US" sz="1400" dirty="0">
                <a:solidFill>
                  <a:srgbClr val="041E42"/>
                </a:solidFill>
                <a:latin typeface="Franklin Gothic Book" panose="020B0503020102020204" pitchFamily="34" charset="0"/>
              </a:rPr>
              <a:t>800) 633-4227</a:t>
            </a:r>
          </a:p>
        </p:txBody>
      </p:sp>
      <p:pic>
        <p:nvPicPr>
          <p:cNvPr id="3" name="Picture 2" descr="A logo with the sun&#10;&#10;Description automatically generated">
            <a:extLst>
              <a:ext uri="{FF2B5EF4-FFF2-40B4-BE49-F238E27FC236}">
                <a16:creationId xmlns:a16="http://schemas.microsoft.com/office/drawing/2014/main" id="{6A9D2B73-D440-3B0B-08DF-4D192E0ECA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3807" y="1163563"/>
            <a:ext cx="999066" cy="874615"/>
          </a:xfrm>
          <a:prstGeom prst="rect">
            <a:avLst/>
          </a:prstGeom>
        </p:spPr>
      </p:pic>
      <p:pic>
        <p:nvPicPr>
          <p:cNvPr id="28" name="Picture 27" descr="A blue and yellow logo&#10;&#10;Description automatically generated">
            <a:extLst>
              <a:ext uri="{FF2B5EF4-FFF2-40B4-BE49-F238E27FC236}">
                <a16:creationId xmlns:a16="http://schemas.microsoft.com/office/drawing/2014/main" id="{9E172F4F-56AA-BC46-24D0-AEACBB03F4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6106" y="3603805"/>
            <a:ext cx="1722210" cy="599903"/>
          </a:xfrm>
          <a:prstGeom prst="rect">
            <a:avLst/>
          </a:prstGeom>
        </p:spPr>
      </p:pic>
      <p:pic>
        <p:nvPicPr>
          <p:cNvPr id="30" name="Picture 29" descr="A close-up of a logo&#10;&#10;Description automatically generated">
            <a:extLst>
              <a:ext uri="{FF2B5EF4-FFF2-40B4-BE49-F238E27FC236}">
                <a16:creationId xmlns:a16="http://schemas.microsoft.com/office/drawing/2014/main" id="{FDD8272A-8E3B-3241-BBAA-2F442C08B80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35020" y="5337787"/>
            <a:ext cx="2085151" cy="735846"/>
          </a:xfrm>
          <a:prstGeom prst="rect">
            <a:avLst/>
          </a:prstGeom>
        </p:spPr>
      </p:pic>
      <p:sp>
        <p:nvSpPr>
          <p:cNvPr id="31" name="TextBox 30">
            <a:extLst>
              <a:ext uri="{FF2B5EF4-FFF2-40B4-BE49-F238E27FC236}">
                <a16:creationId xmlns:a16="http://schemas.microsoft.com/office/drawing/2014/main" id="{5D3F276D-49C7-EFCB-1126-26211C9CF284}"/>
              </a:ext>
            </a:extLst>
          </p:cNvPr>
          <p:cNvSpPr txBox="1"/>
          <p:nvPr/>
        </p:nvSpPr>
        <p:spPr>
          <a:xfrm>
            <a:off x="1030427" y="6102068"/>
            <a:ext cx="4783395" cy="523220"/>
          </a:xfrm>
          <a:prstGeom prst="rect">
            <a:avLst/>
          </a:prstGeom>
          <a:noFill/>
        </p:spPr>
        <p:txBody>
          <a:bodyPr wrap="square" rtlCol="0">
            <a:spAutoFit/>
          </a:bodyPr>
          <a:lstStyle/>
          <a:p>
            <a:pPr algn="ctr"/>
            <a:r>
              <a:rPr lang="en-US" sz="1400" dirty="0">
                <a:solidFill>
                  <a:srgbClr val="00A2E2"/>
                </a:solidFill>
                <a:latin typeface="Franklin Gothic Book" panose="020B0503020102020204" pitchFamily="34" charset="0"/>
                <a:hlinkClick r:id="rId15">
                  <a:extLst>
                    <a:ext uri="{A12FA001-AC4F-418D-AE19-62706E023703}">
                      <ahyp:hlinkClr xmlns:ahyp="http://schemas.microsoft.com/office/drawing/2018/hyperlinkcolor" val="tx"/>
                    </a:ext>
                  </a:extLst>
                </a:hlinkClick>
              </a:rPr>
              <a:t>Retiree Web Page</a:t>
            </a:r>
            <a:endParaRPr lang="en-US" sz="1400" dirty="0">
              <a:solidFill>
                <a:srgbClr val="00A2E2"/>
              </a:solidFill>
              <a:latin typeface="Franklin Gothic Book" panose="020B0503020102020204" pitchFamily="34" charset="0"/>
            </a:endParaRPr>
          </a:p>
          <a:p>
            <a:pPr algn="ctr"/>
            <a:r>
              <a:rPr lang="en-US" sz="1400" dirty="0">
                <a:latin typeface="Franklin Gothic Book" panose="020B0503020102020204" pitchFamily="34" charset="0"/>
              </a:rPr>
              <a:t>Resource Chart, Rates, Benefits Summaries</a:t>
            </a:r>
          </a:p>
        </p:txBody>
      </p:sp>
      <p:pic>
        <p:nvPicPr>
          <p:cNvPr id="2" name="PreparingForRetirement-Slide33">
            <a:hlinkClick r:id="" action="ppaction://media"/>
            <a:extLst>
              <a:ext uri="{FF2B5EF4-FFF2-40B4-BE49-F238E27FC236}">
                <a16:creationId xmlns:a16="http://schemas.microsoft.com/office/drawing/2014/main" id="{14788A5D-7833-52D5-17BD-3CFE9D22056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022080" y="5921375"/>
            <a:ext cx="45719" cy="45719"/>
          </a:xfrm>
          <a:prstGeom prst="rect">
            <a:avLst/>
          </a:prstGeom>
        </p:spPr>
      </p:pic>
    </p:spTree>
    <p:extLst>
      <p:ext uri="{BB962C8B-B14F-4D97-AF65-F5344CB8AC3E}">
        <p14:creationId xmlns:p14="http://schemas.microsoft.com/office/powerpoint/2010/main" val="197632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4904B7-FA8B-7F83-E2D6-61DB5FAE63CB}"/>
              </a:ext>
            </a:extLst>
          </p:cNvPr>
          <p:cNvSpPr txBox="1">
            <a:spLocks/>
          </p:cNvSpPr>
          <p:nvPr/>
        </p:nvSpPr>
        <p:spPr>
          <a:xfrm>
            <a:off x="1757912" y="10743"/>
            <a:ext cx="10434088" cy="9077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1E407C"/>
                </a:solidFill>
                <a:latin typeface="Franklin Gothic Medium" panose="020B0603020102020204" pitchFamily="34" charset="0"/>
                <a:ea typeface="+mj-ea"/>
                <a:cs typeface="+mj-cs"/>
              </a:defRPr>
            </a:lvl1pPr>
          </a:lstStyle>
          <a:p>
            <a:r>
              <a:rPr lang="en-US" sz="4400" dirty="0">
                <a:solidFill>
                  <a:srgbClr val="041E42"/>
                </a:solidFill>
              </a:rPr>
              <a:t>Resources and Tools</a:t>
            </a:r>
          </a:p>
        </p:txBody>
      </p:sp>
      <p:sp>
        <p:nvSpPr>
          <p:cNvPr id="5" name="Rectangle 4">
            <a:extLst>
              <a:ext uri="{FF2B5EF4-FFF2-40B4-BE49-F238E27FC236}">
                <a16:creationId xmlns:a16="http://schemas.microsoft.com/office/drawing/2014/main" id="{041D2BFA-71AD-E884-D79D-C392EF153DC7}"/>
              </a:ext>
            </a:extLst>
          </p:cNvPr>
          <p:cNvSpPr txBox="1">
            <a:spLocks noChangeArrowheads="1"/>
          </p:cNvSpPr>
          <p:nvPr/>
        </p:nvSpPr>
        <p:spPr>
          <a:xfrm>
            <a:off x="1793832" y="944334"/>
            <a:ext cx="10912518" cy="19868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Tx/>
              <a:buNone/>
            </a:pPr>
            <a:r>
              <a:rPr lang="en-US" sz="2200" dirty="0">
                <a:solidFill>
                  <a:srgbClr val="041E42"/>
                </a:solidFill>
                <a:latin typeface="Franklin Gothic Medium" panose="020B0603020102020204" pitchFamily="34" charset="0"/>
              </a:rPr>
              <a:t>Guide to Retirement: </a:t>
            </a:r>
            <a:r>
              <a:rPr lang="en-US" sz="2200" u="sng" dirty="0">
                <a:solidFill>
                  <a:srgbClr val="00A2E2"/>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hr.psu.edu/current-employee/benefits/retirement/guide</a:t>
            </a:r>
            <a:endParaRPr lang="en-US" sz="2200" u="sng" dirty="0">
              <a:solidFill>
                <a:srgbClr val="00A2E2"/>
              </a:solidFill>
            </a:endParaRPr>
          </a:p>
          <a:p>
            <a:pPr marL="0" indent="0">
              <a:spcBef>
                <a:spcPts val="0"/>
              </a:spcBef>
              <a:buClrTx/>
              <a:buNone/>
            </a:pPr>
            <a:r>
              <a:rPr lang="en-US" sz="1600" dirty="0">
                <a:solidFill>
                  <a:srgbClr val="041E42"/>
                </a:solidFill>
                <a:latin typeface="Franklin Gothic Book" panose="020B0503020102020204" pitchFamily="34" charset="0"/>
              </a:rPr>
              <a:t>Contains Retirement Resource Chart and Retirement Checklists</a:t>
            </a:r>
          </a:p>
          <a:p>
            <a:pPr lvl="1">
              <a:spcBef>
                <a:spcPts val="0"/>
              </a:spcBef>
              <a:buClr>
                <a:srgbClr val="009CDE"/>
              </a:buClr>
              <a:buFont typeface="Wingdings" panose="05000000000000000000" pitchFamily="2" charset="2"/>
              <a:buChar char="ü"/>
            </a:pPr>
            <a:r>
              <a:rPr lang="en-US" sz="1600" dirty="0">
                <a:solidFill>
                  <a:srgbClr val="041E42"/>
                </a:solidFill>
                <a:latin typeface="Franklin Gothic Book" panose="020B0503020102020204" pitchFamily="34" charset="0"/>
              </a:rPr>
              <a:t>Full Benefit Summaries for Retiree Medical Plans</a:t>
            </a:r>
          </a:p>
          <a:p>
            <a:pPr lvl="1">
              <a:spcBef>
                <a:spcPts val="0"/>
              </a:spcBef>
              <a:buClr>
                <a:srgbClr val="009CDE"/>
              </a:buClr>
              <a:buFont typeface="Wingdings" panose="05000000000000000000" pitchFamily="2" charset="2"/>
              <a:buChar char="ü"/>
            </a:pPr>
            <a:r>
              <a:rPr lang="en-US" sz="1600" dirty="0">
                <a:solidFill>
                  <a:srgbClr val="041E42"/>
                </a:solidFill>
                <a:latin typeface="Franklin Gothic Book" panose="020B0503020102020204" pitchFamily="34" charset="0"/>
              </a:rPr>
              <a:t>Rate Grids</a:t>
            </a:r>
          </a:p>
          <a:p>
            <a:pPr lvl="1">
              <a:spcBef>
                <a:spcPts val="0"/>
              </a:spcBef>
              <a:buClr>
                <a:srgbClr val="009CDE"/>
              </a:buClr>
              <a:buFont typeface="Wingdings" panose="05000000000000000000" pitchFamily="2" charset="2"/>
              <a:buChar char="ü"/>
            </a:pPr>
            <a:r>
              <a:rPr lang="en-US" sz="1600" dirty="0">
                <a:solidFill>
                  <a:srgbClr val="041E42"/>
                </a:solidFill>
                <a:latin typeface="Franklin Gothic Book" panose="020B0503020102020204" pitchFamily="34" charset="0"/>
              </a:rPr>
              <a:t>Retiree Forms (ex. Freedom Blue Application, Retiree Request for Change Form)</a:t>
            </a:r>
          </a:p>
          <a:p>
            <a:pPr lvl="1">
              <a:spcBef>
                <a:spcPts val="0"/>
              </a:spcBef>
              <a:buClr>
                <a:srgbClr val="009CDE"/>
              </a:buClr>
              <a:buFont typeface="Wingdings" panose="05000000000000000000" pitchFamily="2" charset="2"/>
              <a:buChar char="ü"/>
            </a:pPr>
            <a:r>
              <a:rPr lang="en-US" sz="1600" dirty="0">
                <a:solidFill>
                  <a:srgbClr val="041E42"/>
                </a:solidFill>
                <a:latin typeface="Franklin Gothic Book" panose="020B0503020102020204" pitchFamily="34" charset="0"/>
              </a:rPr>
              <a:t>Preparing for Retirement Recorded Presentation</a:t>
            </a:r>
          </a:p>
          <a:p>
            <a:pPr lvl="1">
              <a:spcBef>
                <a:spcPts val="0"/>
              </a:spcBef>
              <a:buClr>
                <a:srgbClr val="009CDE"/>
              </a:buClr>
              <a:buFont typeface="Wingdings" panose="05000000000000000000" pitchFamily="2" charset="2"/>
              <a:buChar char="ü"/>
            </a:pPr>
            <a:r>
              <a:rPr lang="en-US" sz="1600" dirty="0">
                <a:solidFill>
                  <a:srgbClr val="041E42"/>
                </a:solidFill>
                <a:latin typeface="Franklin Gothic Book" panose="020B0503020102020204" pitchFamily="34" charset="0"/>
              </a:rPr>
              <a:t>Vendor Phone Numbers </a:t>
            </a:r>
          </a:p>
          <a:p>
            <a:pPr marL="0" indent="0">
              <a:spcBef>
                <a:spcPts val="0"/>
              </a:spcBef>
              <a:buClrTx/>
              <a:buNone/>
            </a:pPr>
            <a:endParaRPr lang="en-US" sz="1000" dirty="0">
              <a:latin typeface="Franklin Gothic Book" panose="020B0503020102020204" pitchFamily="34" charset="0"/>
            </a:endParaRPr>
          </a:p>
          <a:p>
            <a:pPr marL="0" indent="0">
              <a:buFont typeface="Arial"/>
              <a:buNone/>
            </a:pPr>
            <a:endParaRPr lang="en-US" sz="1400" b="1" dirty="0">
              <a:latin typeface="Franklin Gothic Book" panose="020B0503020102020204" pitchFamily="34" charset="0"/>
            </a:endParaRPr>
          </a:p>
          <a:p>
            <a:pPr marL="0" indent="0">
              <a:spcBef>
                <a:spcPts val="0"/>
              </a:spcBef>
              <a:buNone/>
            </a:pPr>
            <a:endParaRPr lang="en-US" sz="1400" dirty="0">
              <a:latin typeface="Franklin Gothic Book" panose="020B0503020102020204" pitchFamily="34" charset="0"/>
            </a:endParaRPr>
          </a:p>
        </p:txBody>
      </p:sp>
      <p:pic>
        <p:nvPicPr>
          <p:cNvPr id="6" name="Picture 5">
            <a:extLst>
              <a:ext uri="{FF2B5EF4-FFF2-40B4-BE49-F238E27FC236}">
                <a16:creationId xmlns:a16="http://schemas.microsoft.com/office/drawing/2014/main" id="{D9533EF7-B4A8-01DC-571D-729665E262C3}"/>
              </a:ext>
            </a:extLst>
          </p:cNvPr>
          <p:cNvPicPr>
            <a:picLocks noChangeAspect="1"/>
          </p:cNvPicPr>
          <p:nvPr/>
        </p:nvPicPr>
        <p:blipFill rotWithShape="1">
          <a:blip r:embed="rId6">
            <a:extLst>
              <a:ext uri="{28A0092B-C50C-407E-A947-70E740481C1C}">
                <a14:useLocalDpi xmlns:a14="http://schemas.microsoft.com/office/drawing/2010/main" val="0"/>
              </a:ext>
            </a:extLst>
          </a:blip>
          <a:srcRect t="12065" r="3704" b="10206"/>
          <a:stretch/>
        </p:blipFill>
        <p:spPr>
          <a:xfrm>
            <a:off x="7958701" y="2857501"/>
            <a:ext cx="4042800" cy="2009824"/>
          </a:xfrm>
          <a:prstGeom prst="rect">
            <a:avLst/>
          </a:prstGeom>
        </p:spPr>
      </p:pic>
      <p:sp>
        <p:nvSpPr>
          <p:cNvPr id="7" name="TextBox 6">
            <a:extLst>
              <a:ext uri="{FF2B5EF4-FFF2-40B4-BE49-F238E27FC236}">
                <a16:creationId xmlns:a16="http://schemas.microsoft.com/office/drawing/2014/main" id="{AE79CF59-0778-4490-8BB6-6BADFDF0F558}"/>
              </a:ext>
            </a:extLst>
          </p:cNvPr>
          <p:cNvSpPr txBox="1"/>
          <p:nvPr/>
        </p:nvSpPr>
        <p:spPr>
          <a:xfrm>
            <a:off x="9312244" y="4939620"/>
            <a:ext cx="1625048" cy="400110"/>
          </a:xfrm>
          <a:prstGeom prst="rect">
            <a:avLst/>
          </a:prstGeom>
          <a:noFill/>
        </p:spPr>
        <p:txBody>
          <a:bodyPr wrap="square" rtlCol="0">
            <a:spAutoFit/>
          </a:bodyPr>
          <a:lstStyle/>
          <a:p>
            <a:pPr algn="ctr"/>
            <a:r>
              <a:rPr lang="en-US" sz="2000" dirty="0">
                <a:solidFill>
                  <a:srgbClr val="00A2E2"/>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hr.psu.edu</a:t>
            </a:r>
            <a:endParaRPr lang="en-US" sz="2000" dirty="0">
              <a:solidFill>
                <a:srgbClr val="00A2E2"/>
              </a:solidFill>
              <a:latin typeface="Franklin Gothic Book" panose="020B0503020102020204" pitchFamily="34" charset="0"/>
            </a:endParaRPr>
          </a:p>
        </p:txBody>
      </p:sp>
      <p:cxnSp>
        <p:nvCxnSpPr>
          <p:cNvPr id="11" name="Straight Arrow Connector 10">
            <a:extLst>
              <a:ext uri="{FF2B5EF4-FFF2-40B4-BE49-F238E27FC236}">
                <a16:creationId xmlns:a16="http://schemas.microsoft.com/office/drawing/2014/main" id="{AB3DE320-E4FB-F27A-378A-63DCA73BEC61}"/>
              </a:ext>
            </a:extLst>
          </p:cNvPr>
          <p:cNvCxnSpPr>
            <a:cxnSpLocks/>
          </p:cNvCxnSpPr>
          <p:nvPr/>
        </p:nvCxnSpPr>
        <p:spPr>
          <a:xfrm flipH="1">
            <a:off x="5171700" y="5222956"/>
            <a:ext cx="288233" cy="295121"/>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pic>
        <p:nvPicPr>
          <p:cNvPr id="14" name="Picture 13">
            <a:extLst>
              <a:ext uri="{FF2B5EF4-FFF2-40B4-BE49-F238E27FC236}">
                <a16:creationId xmlns:a16="http://schemas.microsoft.com/office/drawing/2014/main" id="{635A992D-4849-657B-634C-666B04F9CBA0}"/>
              </a:ext>
            </a:extLst>
          </p:cNvPr>
          <p:cNvPicPr>
            <a:picLocks noChangeAspect="1"/>
          </p:cNvPicPr>
          <p:nvPr/>
        </p:nvPicPr>
        <p:blipFill rotWithShape="1">
          <a:blip r:embed="rId8">
            <a:extLst>
              <a:ext uri="{28A0092B-C50C-407E-A947-70E740481C1C}">
                <a14:useLocalDpi xmlns:a14="http://schemas.microsoft.com/office/drawing/2010/main" val="0"/>
              </a:ext>
            </a:extLst>
          </a:blip>
          <a:srcRect b="18305"/>
          <a:stretch/>
        </p:blipFill>
        <p:spPr>
          <a:xfrm>
            <a:off x="2017049" y="3223777"/>
            <a:ext cx="6597533" cy="2894684"/>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a:extLst>
              <a:ext uri="{FF2B5EF4-FFF2-40B4-BE49-F238E27FC236}">
                <a16:creationId xmlns:a16="http://schemas.microsoft.com/office/drawing/2014/main" id="{FE1F268D-D1D1-5532-D780-7172484770B9}"/>
              </a:ext>
            </a:extLst>
          </p:cNvPr>
          <p:cNvSpPr txBox="1"/>
          <p:nvPr/>
        </p:nvSpPr>
        <p:spPr>
          <a:xfrm>
            <a:off x="4580128" y="4474890"/>
            <a:ext cx="1315276" cy="307777"/>
          </a:xfrm>
          <a:prstGeom prst="rect">
            <a:avLst/>
          </a:prstGeom>
          <a:solidFill>
            <a:srgbClr val="1E407C"/>
          </a:solidFill>
        </p:spPr>
        <p:txBody>
          <a:bodyPr wrap="square" rtlCol="0">
            <a:spAutoFit/>
          </a:bodyPr>
          <a:lstStyle/>
          <a:p>
            <a:pPr algn="ctr"/>
            <a:r>
              <a:rPr lang="en-US" sz="1400" dirty="0">
                <a:solidFill>
                  <a:schemeClr val="bg1"/>
                </a:solidFill>
                <a:latin typeface="Franklin Gothic Medium" panose="020B0603020102020204" pitchFamily="34" charset="0"/>
              </a:rPr>
              <a:t>Benefits</a:t>
            </a:r>
          </a:p>
        </p:txBody>
      </p:sp>
      <p:sp>
        <p:nvSpPr>
          <p:cNvPr id="9" name="TextBox 8">
            <a:extLst>
              <a:ext uri="{FF2B5EF4-FFF2-40B4-BE49-F238E27FC236}">
                <a16:creationId xmlns:a16="http://schemas.microsoft.com/office/drawing/2014/main" id="{CA4DD4DC-F0EB-C55D-1288-C2ADDB39ACE1}"/>
              </a:ext>
            </a:extLst>
          </p:cNvPr>
          <p:cNvSpPr txBox="1"/>
          <p:nvPr/>
        </p:nvSpPr>
        <p:spPr>
          <a:xfrm>
            <a:off x="6519363" y="5062731"/>
            <a:ext cx="1655616" cy="276999"/>
          </a:xfrm>
          <a:prstGeom prst="rect">
            <a:avLst/>
          </a:prstGeom>
          <a:solidFill>
            <a:srgbClr val="1E407C"/>
          </a:solidFill>
        </p:spPr>
        <p:txBody>
          <a:bodyPr wrap="square" rtlCol="0">
            <a:spAutoFit/>
          </a:bodyPr>
          <a:lstStyle/>
          <a:p>
            <a:pPr algn="ctr"/>
            <a:r>
              <a:rPr lang="en-US" sz="1200" dirty="0">
                <a:solidFill>
                  <a:schemeClr val="bg1"/>
                </a:solidFill>
                <a:latin typeface="Franklin Gothic Medium" panose="020B0603020102020204" pitchFamily="34" charset="0"/>
              </a:rPr>
              <a:t>Retirement Options</a:t>
            </a:r>
          </a:p>
        </p:txBody>
      </p:sp>
      <p:sp>
        <p:nvSpPr>
          <p:cNvPr id="10" name="TextBox 9">
            <a:extLst>
              <a:ext uri="{FF2B5EF4-FFF2-40B4-BE49-F238E27FC236}">
                <a16:creationId xmlns:a16="http://schemas.microsoft.com/office/drawing/2014/main" id="{DC539DE4-F93B-8283-7529-79D5EEEBF6B1}"/>
              </a:ext>
            </a:extLst>
          </p:cNvPr>
          <p:cNvSpPr txBox="1"/>
          <p:nvPr/>
        </p:nvSpPr>
        <p:spPr>
          <a:xfrm>
            <a:off x="3562662" y="5615369"/>
            <a:ext cx="2044509" cy="307777"/>
          </a:xfrm>
          <a:prstGeom prst="rect">
            <a:avLst/>
          </a:prstGeom>
          <a:solidFill>
            <a:srgbClr val="1E407C"/>
          </a:solidFill>
        </p:spPr>
        <p:txBody>
          <a:bodyPr wrap="square" rtlCol="0">
            <a:spAutoFit/>
          </a:bodyPr>
          <a:lstStyle/>
          <a:p>
            <a:pPr algn="ctr"/>
            <a:r>
              <a:rPr lang="en-US" sz="1400" dirty="0">
                <a:solidFill>
                  <a:schemeClr val="bg1"/>
                </a:solidFill>
                <a:latin typeface="Franklin Gothic Medium" panose="020B0603020102020204" pitchFamily="34" charset="0"/>
              </a:rPr>
              <a:t>Guide to Retirement</a:t>
            </a:r>
          </a:p>
        </p:txBody>
      </p:sp>
      <p:cxnSp>
        <p:nvCxnSpPr>
          <p:cNvPr id="12" name="Straight Arrow Connector 11">
            <a:extLst>
              <a:ext uri="{FF2B5EF4-FFF2-40B4-BE49-F238E27FC236}">
                <a16:creationId xmlns:a16="http://schemas.microsoft.com/office/drawing/2014/main" id="{F9B48932-CCFD-2EAC-FA62-13A9157DBEE1}"/>
              </a:ext>
            </a:extLst>
          </p:cNvPr>
          <p:cNvCxnSpPr>
            <a:cxnSpLocks/>
          </p:cNvCxnSpPr>
          <p:nvPr/>
        </p:nvCxnSpPr>
        <p:spPr>
          <a:xfrm flipH="1">
            <a:off x="5886605" y="4210254"/>
            <a:ext cx="288233" cy="295121"/>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6CEB3F0D-3A73-59D7-4B8E-EFFEE2280C24}"/>
              </a:ext>
            </a:extLst>
          </p:cNvPr>
          <p:cNvCxnSpPr>
            <a:cxnSpLocks/>
          </p:cNvCxnSpPr>
          <p:nvPr/>
        </p:nvCxnSpPr>
        <p:spPr>
          <a:xfrm flipH="1">
            <a:off x="5607171" y="5265739"/>
            <a:ext cx="288233" cy="295121"/>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cxnSp>
        <p:nvCxnSpPr>
          <p:cNvPr id="2" name="Straight Arrow Connector 1">
            <a:extLst>
              <a:ext uri="{FF2B5EF4-FFF2-40B4-BE49-F238E27FC236}">
                <a16:creationId xmlns:a16="http://schemas.microsoft.com/office/drawing/2014/main" id="{A2624981-2D37-2DF5-CA78-E2E69A76E14B}"/>
              </a:ext>
            </a:extLst>
          </p:cNvPr>
          <p:cNvCxnSpPr>
            <a:cxnSpLocks/>
          </p:cNvCxnSpPr>
          <p:nvPr/>
        </p:nvCxnSpPr>
        <p:spPr>
          <a:xfrm flipH="1">
            <a:off x="7058937" y="4716578"/>
            <a:ext cx="288233" cy="295121"/>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pic>
        <p:nvPicPr>
          <p:cNvPr id="3" name="PreparingForRetirement-Slide4">
            <a:hlinkClick r:id="" action="ppaction://media"/>
            <a:extLst>
              <a:ext uri="{FF2B5EF4-FFF2-40B4-BE49-F238E27FC236}">
                <a16:creationId xmlns:a16="http://schemas.microsoft.com/office/drawing/2014/main" id="{83AA985B-F274-7C84-E414-41DB422106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95090" y="5723538"/>
            <a:ext cx="45719" cy="45719"/>
          </a:xfrm>
          <a:prstGeom prst="rect">
            <a:avLst/>
          </a:prstGeom>
        </p:spPr>
      </p:pic>
    </p:spTree>
    <p:extLst>
      <p:ext uri="{BB962C8B-B14F-4D97-AF65-F5344CB8AC3E}">
        <p14:creationId xmlns:p14="http://schemas.microsoft.com/office/powerpoint/2010/main" val="22161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CDF801-D751-1135-D566-48816EA5E5FC}"/>
              </a:ext>
            </a:extLst>
          </p:cNvPr>
          <p:cNvSpPr txBox="1">
            <a:spLocks/>
          </p:cNvSpPr>
          <p:nvPr/>
        </p:nvSpPr>
        <p:spPr>
          <a:xfrm>
            <a:off x="1722182" y="37225"/>
            <a:ext cx="9381963" cy="837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1E407C"/>
                </a:solidFill>
                <a:latin typeface="Franklin Gothic Medium" panose="020B0603020102020204" pitchFamily="34" charset="0"/>
                <a:ea typeface="+mj-ea"/>
                <a:cs typeface="+mj-cs"/>
              </a:defRPr>
            </a:lvl1pPr>
          </a:lstStyle>
          <a:p>
            <a:r>
              <a:rPr lang="en-US" sz="4400" dirty="0">
                <a:solidFill>
                  <a:srgbClr val="041E42"/>
                </a:solidFill>
              </a:rPr>
              <a:t>Criteria to Retire with Medical </a:t>
            </a:r>
          </a:p>
        </p:txBody>
      </p:sp>
      <p:sp>
        <p:nvSpPr>
          <p:cNvPr id="5" name="Rectangle 4">
            <a:extLst>
              <a:ext uri="{FF2B5EF4-FFF2-40B4-BE49-F238E27FC236}">
                <a16:creationId xmlns:a16="http://schemas.microsoft.com/office/drawing/2014/main" id="{D3796ABE-CA0E-44A4-D8C2-C635F4D25694}"/>
              </a:ext>
            </a:extLst>
          </p:cNvPr>
          <p:cNvSpPr/>
          <p:nvPr/>
        </p:nvSpPr>
        <p:spPr>
          <a:xfrm>
            <a:off x="1852507" y="892306"/>
            <a:ext cx="9976467" cy="338554"/>
          </a:xfrm>
          <a:prstGeom prst="rect">
            <a:avLst/>
          </a:prstGeom>
        </p:spPr>
        <p:txBody>
          <a:bodyPr wrap="square">
            <a:spAutoFit/>
          </a:bodyPr>
          <a:lstStyle/>
          <a:p>
            <a:pPr marL="1587" lvl="1" indent="0">
              <a:buNone/>
              <a:defRPr/>
            </a:pPr>
            <a:r>
              <a:rPr lang="en-US" sz="1600" dirty="0">
                <a:solidFill>
                  <a:srgbClr val="041E42"/>
                </a:solidFill>
                <a:latin typeface="Franklin Gothic Book" panose="020B0503020102020204" pitchFamily="34" charset="0"/>
              </a:rPr>
              <a:t>If you were </a:t>
            </a:r>
            <a:r>
              <a:rPr lang="en-US" sz="1600" i="1" u="sng" dirty="0">
                <a:solidFill>
                  <a:srgbClr val="041E42"/>
                </a:solidFill>
                <a:latin typeface="Franklin Gothic Medium" panose="020B0603020102020204" pitchFamily="34" charset="0"/>
              </a:rPr>
              <a:t>hired prior</a:t>
            </a:r>
            <a:r>
              <a:rPr lang="en-US" sz="1600" i="1" dirty="0">
                <a:solidFill>
                  <a:srgbClr val="041E42"/>
                </a:solidFill>
                <a:latin typeface="Franklin Gothic Medium" panose="020B0603020102020204" pitchFamily="34" charset="0"/>
              </a:rPr>
              <a:t> </a:t>
            </a:r>
            <a:r>
              <a:rPr lang="en-US" sz="1600" dirty="0">
                <a:solidFill>
                  <a:srgbClr val="041E42"/>
                </a:solidFill>
                <a:latin typeface="Franklin Gothic Book" panose="020B0503020102020204" pitchFamily="34" charset="0"/>
              </a:rPr>
              <a:t>to January 1, 2010, you must meet one of the two following criteria under Policy </a:t>
            </a:r>
            <a:r>
              <a:rPr lang="en-US" sz="1600" dirty="0">
                <a:solidFill>
                  <a:srgbClr val="041E42"/>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HR54</a:t>
            </a:r>
            <a:r>
              <a:rPr lang="en-US" sz="1600" dirty="0">
                <a:solidFill>
                  <a:srgbClr val="041E42"/>
                </a:solidFill>
                <a:latin typeface="Franklin Gothic Book" panose="020B0503020102020204" pitchFamily="34" charset="0"/>
              </a:rPr>
              <a:t>:</a:t>
            </a:r>
          </a:p>
        </p:txBody>
      </p:sp>
      <p:graphicFrame>
        <p:nvGraphicFramePr>
          <p:cNvPr id="6" name="Table 5">
            <a:extLst>
              <a:ext uri="{FF2B5EF4-FFF2-40B4-BE49-F238E27FC236}">
                <a16:creationId xmlns:a16="http://schemas.microsoft.com/office/drawing/2014/main" id="{FC98CC96-8B4B-0B12-295B-A8BBF23D8491}"/>
              </a:ext>
            </a:extLst>
          </p:cNvPr>
          <p:cNvGraphicFramePr>
            <a:graphicFrameLocks noGrp="1"/>
          </p:cNvGraphicFramePr>
          <p:nvPr>
            <p:extLst>
              <p:ext uri="{D42A27DB-BD31-4B8C-83A1-F6EECF244321}">
                <p14:modId xmlns:p14="http://schemas.microsoft.com/office/powerpoint/2010/main" val="2355310831"/>
              </p:ext>
            </p:extLst>
          </p:nvPr>
        </p:nvGraphicFramePr>
        <p:xfrm>
          <a:off x="1943401" y="1429295"/>
          <a:ext cx="9794680" cy="2613909"/>
        </p:xfrm>
        <a:graphic>
          <a:graphicData uri="http://schemas.openxmlformats.org/drawingml/2006/table">
            <a:tbl>
              <a:tblPr firstRow="1" bandRow="1">
                <a:tableStyleId>{00A15C55-8517-42AA-B614-E9B94910E393}</a:tableStyleId>
              </a:tblPr>
              <a:tblGrid>
                <a:gridCol w="525293">
                  <a:extLst>
                    <a:ext uri="{9D8B030D-6E8A-4147-A177-3AD203B41FA5}">
                      <a16:colId xmlns:a16="http://schemas.microsoft.com/office/drawing/2014/main" val="3751119126"/>
                    </a:ext>
                  </a:extLst>
                </a:gridCol>
                <a:gridCol w="4624110">
                  <a:extLst>
                    <a:ext uri="{9D8B030D-6E8A-4147-A177-3AD203B41FA5}">
                      <a16:colId xmlns:a16="http://schemas.microsoft.com/office/drawing/2014/main" val="1639569051"/>
                    </a:ext>
                  </a:extLst>
                </a:gridCol>
                <a:gridCol w="552133">
                  <a:extLst>
                    <a:ext uri="{9D8B030D-6E8A-4147-A177-3AD203B41FA5}">
                      <a16:colId xmlns:a16="http://schemas.microsoft.com/office/drawing/2014/main" val="3362367310"/>
                    </a:ext>
                  </a:extLst>
                </a:gridCol>
                <a:gridCol w="4093144">
                  <a:extLst>
                    <a:ext uri="{9D8B030D-6E8A-4147-A177-3AD203B41FA5}">
                      <a16:colId xmlns:a16="http://schemas.microsoft.com/office/drawing/2014/main" val="4015126051"/>
                    </a:ext>
                  </a:extLst>
                </a:gridCol>
              </a:tblGrid>
              <a:tr h="456120">
                <a:tc gridSpan="2">
                  <a:txBody>
                    <a:bodyPr/>
                    <a:lstStyle/>
                    <a:p>
                      <a:pPr algn="ctr"/>
                      <a:r>
                        <a:rPr lang="en-US" b="0" dirty="0">
                          <a:solidFill>
                            <a:schemeClr val="bg1"/>
                          </a:solidFill>
                          <a:latin typeface="Franklin Gothic Medium" panose="020B0603020102020204" pitchFamily="34" charset="0"/>
                        </a:rPr>
                        <a:t>Criteria 1</a:t>
                      </a:r>
                    </a:p>
                  </a:txBody>
                  <a:tcPr anchor="ctr">
                    <a:lnR w="38100" cap="flat" cmpd="sng" algn="ctr">
                      <a:solidFill>
                        <a:schemeClr val="tx1"/>
                      </a:solidFill>
                      <a:prstDash val="solid"/>
                      <a:round/>
                      <a:headEnd type="none" w="med" len="med"/>
                      <a:tailEnd type="none" w="med" len="med"/>
                    </a:lnR>
                    <a:solidFill>
                      <a:srgbClr val="00B0F0"/>
                    </a:solidFill>
                  </a:tcPr>
                </a:tc>
                <a:tc hMerge="1">
                  <a:txBody>
                    <a:bodyPr/>
                    <a:lstStyle/>
                    <a:p>
                      <a:endParaRPr lang="en-US" dirty="0"/>
                    </a:p>
                  </a:txBody>
                  <a:tcPr/>
                </a:tc>
                <a:tc gridSpan="2">
                  <a:txBody>
                    <a:bodyPr/>
                    <a:lstStyle/>
                    <a:p>
                      <a:pPr algn="ctr"/>
                      <a:r>
                        <a:rPr lang="en-US" b="0" dirty="0">
                          <a:solidFill>
                            <a:schemeClr val="bg1"/>
                          </a:solidFill>
                          <a:latin typeface="Franklin Gothic Medium" panose="020B0603020102020204" pitchFamily="34" charset="0"/>
                        </a:rPr>
                        <a:t>Criteria 2</a:t>
                      </a:r>
                    </a:p>
                  </a:txBody>
                  <a:tcPr anchor="ctr">
                    <a:lnL w="38100" cap="flat" cmpd="sng" algn="ctr">
                      <a:solidFill>
                        <a:schemeClr val="tx1"/>
                      </a:solidFill>
                      <a:prstDash val="solid"/>
                      <a:round/>
                      <a:headEnd type="none" w="med" len="med"/>
                      <a:tailEnd type="none" w="med" len="med"/>
                    </a:lnL>
                    <a:solidFill>
                      <a:srgbClr val="00B0F0"/>
                    </a:solidFill>
                  </a:tcPr>
                </a:tc>
                <a:tc hMerge="1">
                  <a:txBody>
                    <a:bodyPr/>
                    <a:lstStyle/>
                    <a:p>
                      <a:endParaRPr lang="en-US" dirty="0"/>
                    </a:p>
                  </a:txBody>
                  <a:tcPr/>
                </a:tc>
                <a:extLst>
                  <a:ext uri="{0D108BD9-81ED-4DB2-BD59-A6C34878D82A}">
                    <a16:rowId xmlns:a16="http://schemas.microsoft.com/office/drawing/2014/main" val="597795351"/>
                  </a:ext>
                </a:extLst>
              </a:tr>
              <a:tr h="456120">
                <a:tc>
                  <a:txBody>
                    <a:bodyPr/>
                    <a:lstStyle/>
                    <a:p>
                      <a:endParaRPr lang="en-US" dirty="0">
                        <a:solidFill>
                          <a:srgbClr val="041E42"/>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Must be at least age 60</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endParaRPr lang="en-US" dirty="0">
                        <a:solidFill>
                          <a:srgbClr val="041E42"/>
                        </a:solidFill>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Eligible at any age</a:t>
                      </a:r>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47523588"/>
                  </a:ext>
                </a:extLst>
              </a:tr>
              <a:tr h="787269">
                <a:tc>
                  <a:txBody>
                    <a:bodyPr/>
                    <a:lstStyle/>
                    <a:p>
                      <a:endParaRPr lang="en-US" dirty="0">
                        <a:solidFill>
                          <a:srgbClr val="041E42"/>
                        </a:solidFill>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At least 15 continuous years full-time service</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lumMod val="95000"/>
                      </a:schemeClr>
                    </a:solidFill>
                  </a:tcPr>
                </a:tc>
                <a:tc>
                  <a:txBody>
                    <a:bodyPr/>
                    <a:lstStyle/>
                    <a:p>
                      <a:endParaRPr lang="en-US" dirty="0">
                        <a:solidFill>
                          <a:srgbClr val="041E42"/>
                        </a:solidFill>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25 years of full-time, not continuous service </a:t>
                      </a:r>
                    </a:p>
                  </a:txBody>
                  <a:tcPr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650264035"/>
                  </a:ext>
                </a:extLst>
              </a:tr>
              <a:tr h="857510">
                <a:tc>
                  <a:txBody>
                    <a:bodyPr/>
                    <a:lstStyle/>
                    <a:p>
                      <a:endParaRPr lang="en-US" dirty="0">
                        <a:solidFill>
                          <a:srgbClr val="041E42"/>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Last 15 years enrolled in a Penn State medical plan (immediately preceding retirement)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endParaRPr lang="en-US" dirty="0">
                        <a:solidFill>
                          <a:srgbClr val="041E42"/>
                        </a:solidFill>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41E42"/>
                          </a:solidFill>
                          <a:latin typeface="Franklin Gothic Book" panose="020B0503020102020204" pitchFamily="34" charset="0"/>
                          <a:ea typeface="+mn-ea"/>
                          <a:cs typeface="+mn-cs"/>
                        </a:rPr>
                        <a:t>Last 10 years enrolled in a Penn State medical plan (immediately preceding retirement)</a:t>
                      </a:r>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299069581"/>
                  </a:ext>
                </a:extLst>
              </a:tr>
            </a:tbl>
          </a:graphicData>
        </a:graphic>
      </p:graphicFrame>
      <p:grpSp>
        <p:nvGrpSpPr>
          <p:cNvPr id="7" name="Group 6">
            <a:extLst>
              <a:ext uri="{FF2B5EF4-FFF2-40B4-BE49-F238E27FC236}">
                <a16:creationId xmlns:a16="http://schemas.microsoft.com/office/drawing/2014/main" id="{24C86870-F473-B1ED-92B7-023BEE15D63D}"/>
              </a:ext>
            </a:extLst>
          </p:cNvPr>
          <p:cNvGrpSpPr/>
          <p:nvPr/>
        </p:nvGrpSpPr>
        <p:grpSpPr>
          <a:xfrm>
            <a:off x="1859531" y="1904059"/>
            <a:ext cx="721106" cy="1855197"/>
            <a:chOff x="1033864" y="2161140"/>
            <a:chExt cx="801973" cy="2010250"/>
          </a:xfrm>
        </p:grpSpPr>
        <p:pic>
          <p:nvPicPr>
            <p:cNvPr id="8" name="Graphic 7" descr="Medical">
              <a:extLst>
                <a:ext uri="{FF2B5EF4-FFF2-40B4-BE49-F238E27FC236}">
                  <a16:creationId xmlns:a16="http://schemas.microsoft.com/office/drawing/2014/main" id="{5AF871AC-0B86-990C-5704-D2BDB3B18F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4951" y="3645694"/>
              <a:ext cx="525697" cy="525696"/>
            </a:xfrm>
            <a:prstGeom prst="rect">
              <a:avLst/>
            </a:prstGeom>
          </p:spPr>
        </p:pic>
        <p:pic>
          <p:nvPicPr>
            <p:cNvPr id="9" name="Graphic 8" descr="Daily calendar">
              <a:extLst>
                <a:ext uri="{FF2B5EF4-FFF2-40B4-BE49-F238E27FC236}">
                  <a16:creationId xmlns:a16="http://schemas.microsoft.com/office/drawing/2014/main" id="{D406918A-9BC8-9C5D-789C-A5E8841234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6204" y="2767931"/>
              <a:ext cx="603986" cy="603986"/>
            </a:xfrm>
            <a:prstGeom prst="rect">
              <a:avLst/>
            </a:prstGeom>
          </p:spPr>
        </p:pic>
        <p:sp>
          <p:nvSpPr>
            <p:cNvPr id="11" name="TextBox 10">
              <a:extLst>
                <a:ext uri="{FF2B5EF4-FFF2-40B4-BE49-F238E27FC236}">
                  <a16:creationId xmlns:a16="http://schemas.microsoft.com/office/drawing/2014/main" id="{133088E4-173F-8516-1D8A-366D9D73168A}"/>
                </a:ext>
              </a:extLst>
            </p:cNvPr>
            <p:cNvSpPr txBox="1"/>
            <p:nvPr/>
          </p:nvSpPr>
          <p:spPr>
            <a:xfrm>
              <a:off x="1033864" y="2161140"/>
              <a:ext cx="801973" cy="433550"/>
            </a:xfrm>
            <a:prstGeom prst="rect">
              <a:avLst/>
            </a:prstGeom>
            <a:noFill/>
          </p:spPr>
          <p:txBody>
            <a:bodyPr wrap="square" rtlCol="0">
              <a:spAutoFit/>
            </a:bodyPr>
            <a:lstStyle/>
            <a:p>
              <a:r>
                <a:rPr lang="en-US" sz="2000" dirty="0">
                  <a:solidFill>
                    <a:srgbClr val="041E42"/>
                  </a:solidFill>
                  <a:latin typeface="Franklin Gothic Medium" panose="020B0603020102020204" pitchFamily="34" charset="0"/>
                </a:rPr>
                <a:t>60+</a:t>
              </a:r>
              <a:endParaRPr lang="en-US" sz="1400" dirty="0">
                <a:solidFill>
                  <a:srgbClr val="041E42"/>
                </a:solidFill>
                <a:latin typeface="Franklin Gothic Medium" panose="020B0603020102020204" pitchFamily="34" charset="0"/>
              </a:endParaRPr>
            </a:p>
          </p:txBody>
        </p:sp>
      </p:grpSp>
      <p:grpSp>
        <p:nvGrpSpPr>
          <p:cNvPr id="13" name="Group 12">
            <a:extLst>
              <a:ext uri="{FF2B5EF4-FFF2-40B4-BE49-F238E27FC236}">
                <a16:creationId xmlns:a16="http://schemas.microsoft.com/office/drawing/2014/main" id="{E1ECDA3E-3699-6DF2-E597-B49FA042E5E7}"/>
              </a:ext>
            </a:extLst>
          </p:cNvPr>
          <p:cNvGrpSpPr/>
          <p:nvPr/>
        </p:nvGrpSpPr>
        <p:grpSpPr>
          <a:xfrm>
            <a:off x="7084809" y="1862371"/>
            <a:ext cx="562132" cy="1896885"/>
            <a:chOff x="6861768" y="2044239"/>
            <a:chExt cx="625171" cy="2055422"/>
          </a:xfrm>
        </p:grpSpPr>
        <p:pic>
          <p:nvPicPr>
            <p:cNvPr id="14" name="Graphic 13" descr="Medical">
              <a:extLst>
                <a:ext uri="{FF2B5EF4-FFF2-40B4-BE49-F238E27FC236}">
                  <a16:creationId xmlns:a16="http://schemas.microsoft.com/office/drawing/2014/main" id="{259F5D1A-93E9-D133-7F05-F64F454B5E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1583" y="3573966"/>
              <a:ext cx="525697" cy="525695"/>
            </a:xfrm>
            <a:prstGeom prst="rect">
              <a:avLst/>
            </a:prstGeom>
          </p:spPr>
        </p:pic>
        <p:pic>
          <p:nvPicPr>
            <p:cNvPr id="15" name="Graphic 14" descr="Daily calendar">
              <a:extLst>
                <a:ext uri="{FF2B5EF4-FFF2-40B4-BE49-F238E27FC236}">
                  <a16:creationId xmlns:a16="http://schemas.microsoft.com/office/drawing/2014/main" id="{2FAB612B-DFC9-EF1A-A68C-B55843B81A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82953" y="2712076"/>
              <a:ext cx="603986" cy="603986"/>
            </a:xfrm>
            <a:prstGeom prst="rect">
              <a:avLst/>
            </a:prstGeom>
          </p:spPr>
        </p:pic>
        <p:grpSp>
          <p:nvGrpSpPr>
            <p:cNvPr id="16" name="Group 15">
              <a:extLst>
                <a:ext uri="{FF2B5EF4-FFF2-40B4-BE49-F238E27FC236}">
                  <a16:creationId xmlns:a16="http://schemas.microsoft.com/office/drawing/2014/main" id="{1B4063F1-28E3-86CD-0F1E-1FCF493B7208}"/>
                </a:ext>
              </a:extLst>
            </p:cNvPr>
            <p:cNvGrpSpPr/>
            <p:nvPr/>
          </p:nvGrpSpPr>
          <p:grpSpPr>
            <a:xfrm>
              <a:off x="6861768" y="2044239"/>
              <a:ext cx="603986" cy="566949"/>
              <a:chOff x="6787568" y="2137467"/>
              <a:chExt cx="603986" cy="566949"/>
            </a:xfrm>
          </p:grpSpPr>
          <p:sp>
            <p:nvSpPr>
              <p:cNvPr id="17" name="TextBox 16">
                <a:extLst>
                  <a:ext uri="{FF2B5EF4-FFF2-40B4-BE49-F238E27FC236}">
                    <a16:creationId xmlns:a16="http://schemas.microsoft.com/office/drawing/2014/main" id="{D0F0209A-036A-C1B4-72A2-060D31EFE5AD}"/>
                  </a:ext>
                </a:extLst>
              </p:cNvPr>
              <p:cNvSpPr txBox="1"/>
              <p:nvPr/>
            </p:nvSpPr>
            <p:spPr>
              <a:xfrm>
                <a:off x="6787568" y="2137467"/>
                <a:ext cx="603986" cy="566949"/>
              </a:xfrm>
              <a:prstGeom prst="rect">
                <a:avLst/>
              </a:prstGeom>
              <a:noFill/>
            </p:spPr>
            <p:txBody>
              <a:bodyPr wrap="square" rtlCol="0">
                <a:spAutoFit/>
              </a:bodyPr>
              <a:lstStyle/>
              <a:p>
                <a:pPr algn="ctr"/>
                <a:r>
                  <a:rPr lang="en-US" sz="2800" dirty="0">
                    <a:solidFill>
                      <a:srgbClr val="041E42"/>
                    </a:solidFill>
                    <a:latin typeface="Franklin Gothic Medium" panose="020B0603020102020204" pitchFamily="34" charset="0"/>
                  </a:rPr>
                  <a:t>?</a:t>
                </a:r>
                <a:endParaRPr lang="en-US" dirty="0">
                  <a:solidFill>
                    <a:srgbClr val="041E42"/>
                  </a:solidFill>
                  <a:latin typeface="Franklin Gothic Medium" panose="020B0603020102020204" pitchFamily="34" charset="0"/>
                </a:endParaRPr>
              </a:p>
            </p:txBody>
          </p:sp>
          <p:sp>
            <p:nvSpPr>
              <p:cNvPr id="18" name="&quot;Not Allowed&quot; Symbol 17">
                <a:extLst>
                  <a:ext uri="{FF2B5EF4-FFF2-40B4-BE49-F238E27FC236}">
                    <a16:creationId xmlns:a16="http://schemas.microsoft.com/office/drawing/2014/main" id="{8CF3AA1F-84F0-1A04-0F28-614409937D8D}"/>
                  </a:ext>
                </a:extLst>
              </p:cNvPr>
              <p:cNvSpPr/>
              <p:nvPr/>
            </p:nvSpPr>
            <p:spPr>
              <a:xfrm>
                <a:off x="6872996" y="2210715"/>
                <a:ext cx="433137" cy="433550"/>
              </a:xfrm>
              <a:prstGeom prst="noSmoking">
                <a:avLst>
                  <a:gd name="adj" fmla="val 6656"/>
                </a:avLst>
              </a:prstGeom>
              <a:solidFill>
                <a:srgbClr val="041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Rectangle 18">
            <a:extLst>
              <a:ext uri="{FF2B5EF4-FFF2-40B4-BE49-F238E27FC236}">
                <a16:creationId xmlns:a16="http://schemas.microsoft.com/office/drawing/2014/main" id="{02F094B2-25A3-A294-47E2-BEF2824E8748}"/>
              </a:ext>
            </a:extLst>
          </p:cNvPr>
          <p:cNvSpPr/>
          <p:nvPr/>
        </p:nvSpPr>
        <p:spPr>
          <a:xfrm>
            <a:off x="1943401" y="4241639"/>
            <a:ext cx="9794680" cy="2665345"/>
          </a:xfrm>
          <a:prstGeom prst="rect">
            <a:avLst/>
          </a:prstGeom>
        </p:spPr>
        <p:txBody>
          <a:bodyPr wrap="square">
            <a:spAutoFit/>
          </a:bodyPr>
          <a:lstStyle/>
          <a:p>
            <a:pPr marL="285750" indent="-285750">
              <a:buClr>
                <a:srgbClr val="009CDE"/>
              </a:buClr>
              <a:buFont typeface="Wingdings" panose="05000000000000000000" pitchFamily="2" charset="2"/>
              <a:buChar char="ü"/>
            </a:pPr>
            <a:r>
              <a:rPr lang="en-US" sz="1600" dirty="0">
                <a:solidFill>
                  <a:srgbClr val="041E42"/>
                </a:solidFill>
                <a:latin typeface="Franklin Gothic Medium" panose="020B0603020102020204" pitchFamily="34" charset="0"/>
              </a:rPr>
              <a:t>Enrollment in the Penn State sponsored medical plan is either as the primary subscriber or via a spouse as a dependent</a:t>
            </a:r>
          </a:p>
          <a:p>
            <a:pPr>
              <a:buClr>
                <a:srgbClr val="009CDE"/>
              </a:buClr>
            </a:pPr>
            <a:endParaRPr lang="en-US" sz="1400" dirty="0">
              <a:solidFill>
                <a:srgbClr val="041E42"/>
              </a:solidFill>
              <a:latin typeface="Franklin Gothic Book" panose="020B0503020102020204" pitchFamily="34" charset="0"/>
            </a:endParaRPr>
          </a:p>
          <a:p>
            <a:pPr marL="285750" indent="-285750">
              <a:buClr>
                <a:srgbClr val="009CDE"/>
              </a:buClr>
              <a:buFont typeface="Wingdings" panose="05000000000000000000" pitchFamily="2" charset="2"/>
              <a:buChar char="ü"/>
            </a:pPr>
            <a:r>
              <a:rPr lang="en-US" sz="1600" dirty="0">
                <a:solidFill>
                  <a:srgbClr val="041E42"/>
                </a:solidFill>
                <a:latin typeface="Franklin Gothic Medium" panose="020B0603020102020204" pitchFamily="34" charset="0"/>
              </a:rPr>
              <a:t>Call HR Services to confirm your eligibility to retire with retiree medical benefits</a:t>
            </a:r>
          </a:p>
          <a:p>
            <a:pPr marL="285750" indent="-285750">
              <a:buClr>
                <a:srgbClr val="009CDE"/>
              </a:buClr>
              <a:buFont typeface="Wingdings" panose="05000000000000000000" pitchFamily="2" charset="2"/>
              <a:buChar char="ü"/>
            </a:pPr>
            <a:endParaRPr lang="en-US" sz="1600" dirty="0">
              <a:solidFill>
                <a:srgbClr val="041E42"/>
              </a:solidFill>
              <a:latin typeface="Franklin Gothic Book" panose="020B0503020102020204" pitchFamily="34" charset="0"/>
            </a:endParaRPr>
          </a:p>
          <a:p>
            <a:pPr marL="285750" indent="-285750">
              <a:buClr>
                <a:srgbClr val="009CDE"/>
              </a:buClr>
              <a:buFont typeface="Wingdings" panose="05000000000000000000" pitchFamily="2" charset="2"/>
              <a:buChar char="ü"/>
            </a:pPr>
            <a:r>
              <a:rPr lang="en-US" sz="1600" dirty="0">
                <a:solidFill>
                  <a:srgbClr val="041E42"/>
                </a:solidFill>
                <a:latin typeface="Franklin Gothic Medium" panose="020B0603020102020204" pitchFamily="34" charset="0"/>
              </a:rPr>
              <a:t>You are a “retiree” </a:t>
            </a:r>
            <a:r>
              <a:rPr lang="en-US" sz="1600" i="1" dirty="0">
                <a:solidFill>
                  <a:srgbClr val="041E42"/>
                </a:solidFill>
                <a:latin typeface="Franklin Gothic Medium" panose="020B0603020102020204" pitchFamily="34" charset="0"/>
              </a:rPr>
              <a:t>without</a:t>
            </a:r>
            <a:r>
              <a:rPr lang="en-US" sz="1600" dirty="0">
                <a:solidFill>
                  <a:srgbClr val="041E42"/>
                </a:solidFill>
                <a:latin typeface="Franklin Gothic Medium" panose="020B0603020102020204" pitchFamily="34" charset="0"/>
              </a:rPr>
              <a:t> the Penn State medical plan if you </a:t>
            </a:r>
            <a:r>
              <a:rPr lang="en-US" sz="1600" i="1" dirty="0">
                <a:solidFill>
                  <a:srgbClr val="041E42"/>
                </a:solidFill>
                <a:latin typeface="Franklin Gothic Medium" panose="020B0603020102020204" pitchFamily="34" charset="0"/>
              </a:rPr>
              <a:t>only</a:t>
            </a:r>
            <a:r>
              <a:rPr lang="en-US" sz="1600" dirty="0">
                <a:solidFill>
                  <a:srgbClr val="041E42"/>
                </a:solidFill>
                <a:latin typeface="Franklin Gothic Medium" panose="020B0603020102020204" pitchFamily="34" charset="0"/>
              </a:rPr>
              <a:t> meet the “years of service” criteria</a:t>
            </a:r>
          </a:p>
          <a:p>
            <a:pPr>
              <a:buClr>
                <a:srgbClr val="009CDE"/>
              </a:buClr>
            </a:pPr>
            <a:r>
              <a:rPr lang="en-US" sz="1600" b="1" dirty="0">
                <a:solidFill>
                  <a:srgbClr val="041E42"/>
                </a:solidFill>
                <a:latin typeface="Franklin Gothic Book" panose="020B0503020102020204" pitchFamily="34" charset="0"/>
              </a:rPr>
              <a:t>      </a:t>
            </a:r>
            <a:r>
              <a:rPr lang="en-US" sz="1600" dirty="0">
                <a:solidFill>
                  <a:srgbClr val="041E42"/>
                </a:solidFill>
                <a:latin typeface="Franklin Gothic Book" panose="020B0503020102020204" pitchFamily="34" charset="0"/>
              </a:rPr>
              <a:t>Visit</a:t>
            </a:r>
            <a:r>
              <a:rPr lang="en-US" sz="1600" b="1" dirty="0">
                <a:solidFill>
                  <a:srgbClr val="041E42"/>
                </a:solidFill>
                <a:latin typeface="Franklin Gothic Book" panose="020B0503020102020204" pitchFamily="34" charset="0"/>
              </a:rPr>
              <a:t> </a:t>
            </a:r>
            <a:r>
              <a:rPr lang="en-US" altLang="en-US" sz="1600" dirty="0">
                <a:solidFill>
                  <a:srgbClr val="00A2E2"/>
                </a:solidFill>
                <a:latin typeface="Franklin Gothic Book" panose="020B0503020102020204" pitchFamily="34" charset="0"/>
                <a:hlinkClick r:id="rId10">
                  <a:extLst>
                    <a:ext uri="{A12FA001-AC4F-418D-AE19-62706E023703}">
                      <ahyp:hlinkClr xmlns:ahyp="http://schemas.microsoft.com/office/drawing/2018/hyperlinkcolor" val="tx"/>
                    </a:ext>
                  </a:extLst>
                </a:hlinkClick>
              </a:rPr>
              <a:t>Programs &amp; Privileges</a:t>
            </a:r>
            <a:r>
              <a:rPr lang="en-US" altLang="en-US" sz="1600" dirty="0">
                <a:solidFill>
                  <a:srgbClr val="00A2E2"/>
                </a:solidFill>
                <a:latin typeface="Franklin Gothic Book" panose="020B0503020102020204" pitchFamily="34" charset="0"/>
              </a:rPr>
              <a:t> </a:t>
            </a:r>
            <a:r>
              <a:rPr lang="en-US" altLang="en-US" sz="1600" dirty="0">
                <a:solidFill>
                  <a:srgbClr val="041E42"/>
                </a:solidFill>
                <a:latin typeface="Franklin Gothic Book" panose="020B0503020102020204" pitchFamily="34" charset="0"/>
              </a:rPr>
              <a:t>portion of the </a:t>
            </a:r>
            <a:r>
              <a:rPr lang="en-US" altLang="en-US" sz="1600" dirty="0">
                <a:solidFill>
                  <a:srgbClr val="00A2E2"/>
                </a:solidFill>
                <a:latin typeface="Franklin Gothic Book" panose="020B0503020102020204" pitchFamily="34" charset="0"/>
                <a:hlinkClick r:id="rId11">
                  <a:extLst>
                    <a:ext uri="{A12FA001-AC4F-418D-AE19-62706E023703}">
                      <ahyp:hlinkClr xmlns:ahyp="http://schemas.microsoft.com/office/drawing/2018/hyperlinkcolor" val="tx"/>
                    </a:ext>
                  </a:extLst>
                </a:hlinkClick>
              </a:rPr>
              <a:t>Retiree</a:t>
            </a:r>
            <a:r>
              <a:rPr lang="en-US" altLang="en-US" sz="1600" dirty="0">
                <a:solidFill>
                  <a:srgbClr val="041E42"/>
                </a:solidFill>
                <a:latin typeface="Franklin Gothic Book" panose="020B0503020102020204" pitchFamily="34" charset="0"/>
              </a:rPr>
              <a:t> website outlines information on:</a:t>
            </a:r>
          </a:p>
          <a:p>
            <a:pPr marL="1143000" lvl="3" indent="-228600" defTabSz="457200">
              <a:lnSpc>
                <a:spcPct val="70000"/>
              </a:lnSpc>
              <a:spcBef>
                <a:spcPct val="20000"/>
              </a:spcBef>
              <a:buClr>
                <a:srgbClr val="1E407C"/>
              </a:buClr>
              <a:buFont typeface="Arial" panose="020B0604020202020204" pitchFamily="34" charset="0"/>
              <a:buChar char="•"/>
            </a:pPr>
            <a:r>
              <a:rPr lang="en-US" altLang="en-US" sz="1600" dirty="0">
                <a:solidFill>
                  <a:srgbClr val="041E42"/>
                </a:solidFill>
                <a:latin typeface="Franklin Gothic Book" panose="020B0503020102020204" pitchFamily="34" charset="0"/>
              </a:rPr>
              <a:t>ID Cards and Computer Use </a:t>
            </a:r>
          </a:p>
          <a:p>
            <a:pPr marL="1143000" lvl="3" indent="-228600" defTabSz="457200">
              <a:lnSpc>
                <a:spcPct val="70000"/>
              </a:lnSpc>
              <a:spcBef>
                <a:spcPct val="20000"/>
              </a:spcBef>
              <a:buClr>
                <a:srgbClr val="1E407C"/>
              </a:buClr>
              <a:buFont typeface="Arial" panose="020B0604020202020204" pitchFamily="34" charset="0"/>
              <a:buChar char="•"/>
            </a:pPr>
            <a:r>
              <a:rPr lang="en-US" altLang="en-US" sz="1600" dirty="0">
                <a:solidFill>
                  <a:srgbClr val="041E42"/>
                </a:solidFill>
                <a:latin typeface="Franklin Gothic Book" panose="020B0503020102020204" pitchFamily="34" charset="0"/>
              </a:rPr>
              <a:t>Library and Recreational Facility Use</a:t>
            </a:r>
          </a:p>
          <a:p>
            <a:pPr marL="1143000" lvl="3" indent="-228600" defTabSz="457200">
              <a:lnSpc>
                <a:spcPct val="70000"/>
              </a:lnSpc>
              <a:spcBef>
                <a:spcPct val="20000"/>
              </a:spcBef>
              <a:buClr>
                <a:srgbClr val="1E407C"/>
              </a:buClr>
              <a:buFont typeface="Arial" panose="020B0604020202020204" pitchFamily="34" charset="0"/>
              <a:buChar char="•"/>
            </a:pPr>
            <a:r>
              <a:rPr lang="en-US" altLang="en-US" sz="1600" dirty="0">
                <a:solidFill>
                  <a:srgbClr val="041E42"/>
                </a:solidFill>
                <a:latin typeface="Franklin Gothic Book" panose="020B0503020102020204" pitchFamily="34" charset="0"/>
              </a:rPr>
              <a:t>Retiree Association </a:t>
            </a:r>
            <a:endParaRPr lang="en-US" sz="1600" dirty="0">
              <a:solidFill>
                <a:srgbClr val="041E42"/>
              </a:solidFill>
              <a:latin typeface="Franklin Gothic Book" panose="020B0503020102020204" pitchFamily="34" charset="0"/>
            </a:endParaRPr>
          </a:p>
          <a:p>
            <a:endParaRPr lang="en-US" sz="1400" dirty="0">
              <a:solidFill>
                <a:srgbClr val="041E42"/>
              </a:solidFill>
            </a:endParaRPr>
          </a:p>
        </p:txBody>
      </p:sp>
      <p:pic>
        <p:nvPicPr>
          <p:cNvPr id="2" name="PreparingForRetirement-Slide5 2 (1)">
            <a:hlinkClick r:id="" action="ppaction://media"/>
            <a:extLst>
              <a:ext uri="{FF2B5EF4-FFF2-40B4-BE49-F238E27FC236}">
                <a16:creationId xmlns:a16="http://schemas.microsoft.com/office/drawing/2014/main" id="{14BDC7BA-96D2-8CB3-DFDC-A2B5676756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59854" y="5089525"/>
            <a:ext cx="79634" cy="79634"/>
          </a:xfrm>
          <a:prstGeom prst="rect">
            <a:avLst/>
          </a:prstGeom>
        </p:spPr>
      </p:pic>
    </p:spTree>
    <p:extLst>
      <p:ext uri="{BB962C8B-B14F-4D97-AF65-F5344CB8AC3E}">
        <p14:creationId xmlns:p14="http://schemas.microsoft.com/office/powerpoint/2010/main" val="157451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4ED1EB-6618-4EBD-9C73-9F206EAFC0F5}"/>
              </a:ext>
            </a:extLst>
          </p:cNvPr>
          <p:cNvSpPr txBox="1">
            <a:spLocks/>
          </p:cNvSpPr>
          <p:nvPr/>
        </p:nvSpPr>
        <p:spPr>
          <a:xfrm>
            <a:off x="638628" y="189401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Proxima Nova" panose="02000506030000020004" pitchFamily="50" charset="0"/>
              </a:rPr>
              <a:t>Non-Medicare Eligible</a:t>
            </a:r>
            <a:br>
              <a:rPr lang="en-US" sz="5400" b="1" dirty="0">
                <a:solidFill>
                  <a:schemeClr val="bg1"/>
                </a:solidFill>
                <a:latin typeface="Proxima Nova" panose="02000506030000020004" pitchFamily="50" charset="0"/>
              </a:rPr>
            </a:br>
            <a:r>
              <a:rPr lang="en-US" sz="5400" b="1" dirty="0">
                <a:solidFill>
                  <a:schemeClr val="bg1"/>
                </a:solidFill>
                <a:latin typeface="Proxima Nova" panose="02000506030000020004" pitchFamily="50" charset="0"/>
              </a:rPr>
              <a:t>Retiree Benefits</a:t>
            </a:r>
          </a:p>
          <a:p>
            <a:pPr algn="l"/>
            <a:endParaRPr lang="en-US" sz="5400" b="1" dirty="0">
              <a:solidFill>
                <a:schemeClr val="bg1"/>
              </a:solidFill>
              <a:latin typeface="Proxima Nova" panose="02000506030000020004" pitchFamily="50" charset="0"/>
            </a:endParaRPr>
          </a:p>
        </p:txBody>
      </p:sp>
      <p:pic>
        <p:nvPicPr>
          <p:cNvPr id="2" name="PreparingForRetirement-Slide6">
            <a:hlinkClick r:id="" action="ppaction://media"/>
            <a:extLst>
              <a:ext uri="{FF2B5EF4-FFF2-40B4-BE49-F238E27FC236}">
                <a16:creationId xmlns:a16="http://schemas.microsoft.com/office/drawing/2014/main" id="{27CF163B-1FD1-8B8A-6F45-BDC33E5F00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395" y="938213"/>
            <a:ext cx="46329" cy="46329"/>
          </a:xfrm>
          <a:prstGeom prst="rect">
            <a:avLst/>
          </a:prstGeom>
        </p:spPr>
      </p:pic>
    </p:spTree>
    <p:extLst>
      <p:ext uri="{BB962C8B-B14F-4D97-AF65-F5344CB8AC3E}">
        <p14:creationId xmlns:p14="http://schemas.microsoft.com/office/powerpoint/2010/main" val="164940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AA3AD-EBF5-CE9E-5AC9-EEB6DCE91FA0}"/>
              </a:ext>
            </a:extLst>
          </p:cNvPr>
          <p:cNvSpPr/>
          <p:nvPr/>
        </p:nvSpPr>
        <p:spPr>
          <a:xfrm>
            <a:off x="1758674" y="1100442"/>
            <a:ext cx="4321864" cy="3400931"/>
          </a:xfrm>
          <a:prstGeom prst="rect">
            <a:avLst/>
          </a:prstGeom>
          <a:solidFill>
            <a:srgbClr val="041E42"/>
          </a:solidFill>
        </p:spPr>
        <p:txBody>
          <a:bodyPr wrap="square">
            <a:spAutoFit/>
          </a:bodyPr>
          <a:lstStyle/>
          <a:p>
            <a:pPr marL="228600" indent="-228600" algn="ctr">
              <a:buClrTx/>
              <a:defRPr/>
            </a:pPr>
            <a:r>
              <a:rPr lang="en-US" altLang="en-US" sz="2400" dirty="0">
                <a:solidFill>
                  <a:schemeClr val="bg1"/>
                </a:solidFill>
                <a:latin typeface="Franklin Gothic Book" panose="020B0503020102020204" pitchFamily="34" charset="0"/>
              </a:rPr>
              <a:t>Retiree PPO Plan will now be</a:t>
            </a:r>
          </a:p>
          <a:p>
            <a:pPr marL="228600" indent="-228600" algn="ctr">
              <a:buClrTx/>
              <a:defRPr/>
            </a:pPr>
            <a:r>
              <a:rPr lang="en-US" altLang="en-US" sz="2400" dirty="0">
                <a:solidFill>
                  <a:schemeClr val="bg1"/>
                </a:solidFill>
                <a:latin typeface="Franklin Gothic Medium" panose="020B0603020102020204" pitchFamily="34" charset="0"/>
              </a:rPr>
              <a:t>LION Traditional</a:t>
            </a:r>
            <a:br>
              <a:rPr lang="en-US" altLang="en-US" sz="2400" dirty="0">
                <a:solidFill>
                  <a:schemeClr val="bg1"/>
                </a:solidFill>
                <a:latin typeface="Franklin Gothic Medium" panose="020B0603020102020204" pitchFamily="34" charset="0"/>
              </a:rPr>
            </a:br>
            <a:endParaRPr lang="en-US" altLang="en-US" sz="1400" dirty="0">
              <a:solidFill>
                <a:schemeClr val="bg1"/>
              </a:solidFill>
              <a:latin typeface="Franklin Gothic Book" panose="020B0503020102020204" pitchFamily="34" charset="0"/>
            </a:endParaRPr>
          </a:p>
          <a:p>
            <a:pPr marL="400050" lvl="1" indent="-285750">
              <a:buClr>
                <a:srgbClr val="009CDE"/>
              </a:buClr>
              <a:buFont typeface="Wingdings" panose="05000000000000000000" pitchFamily="2" charset="2"/>
              <a:buChar char="ü"/>
              <a:defRPr/>
            </a:pPr>
            <a:r>
              <a:rPr lang="en-US" altLang="en-US" dirty="0">
                <a:solidFill>
                  <a:schemeClr val="bg1"/>
                </a:solidFill>
                <a:latin typeface="Franklin Gothic Book" panose="020B0503020102020204" pitchFamily="34" charset="0"/>
              </a:rPr>
              <a:t>$375 Individual Deductible</a:t>
            </a:r>
          </a:p>
          <a:p>
            <a:pPr marL="400050" lvl="1" indent="-285750">
              <a:buClr>
                <a:srgbClr val="009CDE"/>
              </a:buClr>
              <a:buFont typeface="Wingdings" panose="05000000000000000000" pitchFamily="2" charset="2"/>
              <a:buChar char="ü"/>
              <a:defRPr/>
            </a:pPr>
            <a:r>
              <a:rPr lang="en-US" altLang="en-US" dirty="0">
                <a:solidFill>
                  <a:schemeClr val="bg1"/>
                </a:solidFill>
                <a:latin typeface="Franklin Gothic Book" panose="020B0503020102020204" pitchFamily="34" charset="0"/>
              </a:rPr>
              <a:t>$750 Family Deductible</a:t>
            </a:r>
          </a:p>
          <a:p>
            <a:pPr marL="400050" lvl="1" indent="-285750">
              <a:buClr>
                <a:srgbClr val="009CDE"/>
              </a:buClr>
              <a:buFont typeface="Wingdings" panose="05000000000000000000" pitchFamily="2" charset="2"/>
              <a:buChar char="ü"/>
              <a:defRPr/>
            </a:pPr>
            <a:r>
              <a:rPr lang="en-US" altLang="en-US" dirty="0">
                <a:solidFill>
                  <a:schemeClr val="bg1"/>
                </a:solidFill>
                <a:latin typeface="Franklin Gothic Book" panose="020B0503020102020204" pitchFamily="34" charset="0"/>
              </a:rPr>
              <a:t>90%/10% after Deductible</a:t>
            </a:r>
          </a:p>
          <a:p>
            <a:pPr marL="400050" lvl="1" indent="-285750">
              <a:buClr>
                <a:srgbClr val="92D050"/>
              </a:buClr>
              <a:buFont typeface="Arial" panose="020B0604020202020204" pitchFamily="34" charset="0"/>
              <a:buChar char="•"/>
              <a:defRPr/>
            </a:pPr>
            <a:endParaRPr lang="en-US" altLang="en-US" dirty="0">
              <a:solidFill>
                <a:schemeClr val="bg1"/>
              </a:solidFill>
              <a:latin typeface="Franklin Gothic Book" panose="020B0503020102020204" pitchFamily="34" charset="0"/>
            </a:endParaRPr>
          </a:p>
          <a:p>
            <a:pPr marL="400050" lvl="1" indent="-285750">
              <a:buClr>
                <a:srgbClr val="009CDE"/>
              </a:buClr>
              <a:buFont typeface="Wingdings" panose="05000000000000000000" pitchFamily="2" charset="2"/>
              <a:buChar char="ü"/>
              <a:defRPr/>
            </a:pPr>
            <a:r>
              <a:rPr lang="en-US" altLang="en-US" dirty="0">
                <a:solidFill>
                  <a:schemeClr val="bg1"/>
                </a:solidFill>
                <a:latin typeface="Franklin Gothic Book" panose="020B0503020102020204" pitchFamily="34" charset="0"/>
              </a:rPr>
              <a:t>$20/$30 Office/Specialist</a:t>
            </a:r>
          </a:p>
          <a:p>
            <a:pPr marL="400050" lvl="1" indent="-285750">
              <a:buClr>
                <a:srgbClr val="92D050"/>
              </a:buClr>
              <a:buFont typeface="Arial" panose="020B0604020202020204" pitchFamily="34" charset="0"/>
              <a:buChar char="•"/>
              <a:defRPr/>
            </a:pPr>
            <a:endParaRPr lang="en-US" altLang="en-US" dirty="0">
              <a:solidFill>
                <a:schemeClr val="bg1"/>
              </a:solidFill>
              <a:latin typeface="Franklin Gothic Book" panose="020B0503020102020204" pitchFamily="34" charset="0"/>
            </a:endParaRPr>
          </a:p>
          <a:p>
            <a:pPr marL="400050" lvl="1" indent="-285750">
              <a:buClr>
                <a:srgbClr val="009CDE"/>
              </a:buClr>
              <a:buFont typeface="Wingdings" panose="05000000000000000000" pitchFamily="2" charset="2"/>
              <a:buChar char="ü"/>
              <a:defRPr/>
            </a:pPr>
            <a:r>
              <a:rPr lang="en-US" altLang="en-US" dirty="0">
                <a:solidFill>
                  <a:schemeClr val="bg1"/>
                </a:solidFill>
                <a:latin typeface="Franklin Gothic Book" panose="020B0503020102020204" pitchFamily="34" charset="0"/>
              </a:rPr>
              <a:t>$2000 per person Rx Maximum</a:t>
            </a:r>
            <a:br>
              <a:rPr lang="en-US" altLang="en-US" dirty="0">
                <a:solidFill>
                  <a:schemeClr val="bg1"/>
                </a:solidFill>
                <a:latin typeface="Franklin Gothic Book" panose="020B0503020102020204" pitchFamily="34" charset="0"/>
              </a:rPr>
            </a:br>
            <a:endParaRPr lang="en-US" altLang="en-US" sz="1400" dirty="0">
              <a:solidFill>
                <a:schemeClr val="bg1"/>
              </a:solidFill>
              <a:latin typeface="Franklin Gothic Book" panose="020B0503020102020204" pitchFamily="34" charset="0"/>
            </a:endParaRPr>
          </a:p>
          <a:p>
            <a:pPr marL="400050" lvl="1" indent="-285750">
              <a:buClr>
                <a:srgbClr val="009CDE"/>
              </a:buClr>
              <a:buFont typeface="Wingdings" panose="05000000000000000000" pitchFamily="2" charset="2"/>
              <a:buChar char="ü"/>
              <a:defRPr/>
            </a:pPr>
            <a:endParaRPr lang="en-US" altLang="en-US" sz="1100" dirty="0">
              <a:solidFill>
                <a:schemeClr val="bg1"/>
              </a:solidFill>
              <a:latin typeface="Franklin Gothic Book" panose="020B0503020102020204" pitchFamily="34" charset="0"/>
            </a:endParaRPr>
          </a:p>
        </p:txBody>
      </p:sp>
      <p:sp>
        <p:nvSpPr>
          <p:cNvPr id="5" name="Rectangle 4">
            <a:extLst>
              <a:ext uri="{FF2B5EF4-FFF2-40B4-BE49-F238E27FC236}">
                <a16:creationId xmlns:a16="http://schemas.microsoft.com/office/drawing/2014/main" id="{D4CF76D6-1A9D-94D4-4185-9E069BFAEABF}"/>
              </a:ext>
            </a:extLst>
          </p:cNvPr>
          <p:cNvSpPr/>
          <p:nvPr/>
        </p:nvSpPr>
        <p:spPr>
          <a:xfrm>
            <a:off x="6381174" y="1100442"/>
            <a:ext cx="5539479" cy="3416320"/>
          </a:xfrm>
          <a:prstGeom prst="rect">
            <a:avLst/>
          </a:prstGeom>
          <a:solidFill>
            <a:srgbClr val="F7987D"/>
          </a:solidFill>
        </p:spPr>
        <p:txBody>
          <a:bodyPr wrap="square">
            <a:spAutoFit/>
          </a:bodyPr>
          <a:lstStyle/>
          <a:p>
            <a:pPr marL="228600" indent="-228600" algn="ctr">
              <a:buClrTx/>
              <a:defRPr/>
            </a:pPr>
            <a:r>
              <a:rPr lang="en-US" altLang="en-US" sz="2400" dirty="0">
                <a:solidFill>
                  <a:srgbClr val="041E42"/>
                </a:solidFill>
                <a:latin typeface="Franklin Gothic Book" panose="020B0503020102020204" pitchFamily="34" charset="0"/>
              </a:rPr>
              <a:t>Retiree PPO Savings Plan will now be</a:t>
            </a:r>
          </a:p>
          <a:p>
            <a:pPr marL="228600" indent="-228600" algn="ctr">
              <a:buClrTx/>
              <a:defRPr/>
            </a:pPr>
            <a:r>
              <a:rPr lang="en-US" altLang="en-US" sz="2400" dirty="0">
                <a:solidFill>
                  <a:srgbClr val="041E42"/>
                </a:solidFill>
                <a:latin typeface="Franklin Gothic Medium" panose="020B0603020102020204" pitchFamily="34" charset="0"/>
              </a:rPr>
              <a:t>LION Advantage</a:t>
            </a:r>
          </a:p>
          <a:p>
            <a:pPr marL="342900" indent="-342900">
              <a:buClr>
                <a:srgbClr val="041E42"/>
              </a:buClr>
              <a:buFont typeface="Wingdings" panose="05000000000000000000" pitchFamily="2" charset="2"/>
              <a:buChar char="ü"/>
              <a:defRPr/>
            </a:pPr>
            <a:endParaRPr lang="en-US" altLang="en-US" sz="2400" b="1" dirty="0">
              <a:solidFill>
                <a:srgbClr val="041E42"/>
              </a:solidFill>
              <a:latin typeface="Franklin Gothic Book" panose="020B0503020102020204" pitchFamily="34" charset="0"/>
            </a:endParaRPr>
          </a:p>
          <a:p>
            <a:pPr marL="401637" lvl="1" indent="-285750" defTabSz="914400">
              <a:spcBef>
                <a:spcPts val="0"/>
              </a:spcBef>
              <a:buClr>
                <a:srgbClr val="041E42"/>
              </a:buClr>
              <a:buFont typeface="Wingdings" panose="05000000000000000000" pitchFamily="2" charset="2"/>
              <a:buChar char="ü"/>
              <a:defRPr/>
            </a:pPr>
            <a:r>
              <a:rPr lang="en-US" altLang="en-US" dirty="0">
                <a:solidFill>
                  <a:srgbClr val="041E42"/>
                </a:solidFill>
                <a:latin typeface="Franklin Gothic Book" panose="020B0503020102020204" pitchFamily="34" charset="0"/>
              </a:rPr>
              <a:t>$1600 Individual/$3200 Family</a:t>
            </a:r>
          </a:p>
          <a:p>
            <a:pPr marL="401637" lvl="1" indent="-285750" defTabSz="914400">
              <a:spcBef>
                <a:spcPts val="0"/>
              </a:spcBef>
              <a:buClr>
                <a:srgbClr val="041E42"/>
              </a:buClr>
              <a:buFont typeface="Wingdings" panose="05000000000000000000" pitchFamily="2" charset="2"/>
              <a:buChar char="ü"/>
              <a:defRPr/>
            </a:pPr>
            <a:r>
              <a:rPr lang="en-US" altLang="en-US" dirty="0">
                <a:solidFill>
                  <a:srgbClr val="041E42"/>
                </a:solidFill>
                <a:latin typeface="Franklin Gothic Book" panose="020B0503020102020204" pitchFamily="34" charset="0"/>
              </a:rPr>
              <a:t>90%/10% Coinsurance after Deductible</a:t>
            </a:r>
          </a:p>
          <a:p>
            <a:pPr marL="401637" lvl="1" indent="-285750" defTabSz="914400">
              <a:spcBef>
                <a:spcPts val="0"/>
              </a:spcBef>
              <a:buClr>
                <a:srgbClr val="041E42"/>
              </a:buClr>
              <a:buFont typeface="Wingdings" panose="05000000000000000000" pitchFamily="2" charset="2"/>
              <a:buChar char="ü"/>
              <a:defRPr/>
            </a:pPr>
            <a:endParaRPr lang="en-US" altLang="en-US" dirty="0">
              <a:solidFill>
                <a:srgbClr val="041E42"/>
              </a:solidFill>
              <a:latin typeface="Franklin Gothic Book" panose="020B0503020102020204" pitchFamily="34" charset="0"/>
            </a:endParaRPr>
          </a:p>
          <a:p>
            <a:pPr marL="401637" lvl="1" indent="-285750" defTabSz="914400">
              <a:spcBef>
                <a:spcPts val="0"/>
              </a:spcBef>
              <a:buClr>
                <a:srgbClr val="041E42"/>
              </a:buClr>
              <a:buFont typeface="Wingdings" panose="05000000000000000000" pitchFamily="2" charset="2"/>
              <a:buChar char="ü"/>
              <a:defRPr/>
            </a:pPr>
            <a:r>
              <a:rPr lang="en-US" altLang="en-US" dirty="0">
                <a:solidFill>
                  <a:srgbClr val="041E42"/>
                </a:solidFill>
                <a:latin typeface="Franklin Gothic Book" panose="020B0503020102020204" pitchFamily="34" charset="0"/>
              </a:rPr>
              <a:t>Until Medicare eligible (age 65), you can continue participating in in the Lion Advantage plan and contribute to the Health Savings Account (HSA)</a:t>
            </a:r>
          </a:p>
          <a:p>
            <a:pPr marL="401637" lvl="1" indent="-285750" defTabSz="914400">
              <a:spcBef>
                <a:spcPts val="0"/>
              </a:spcBef>
              <a:buClr>
                <a:srgbClr val="041E42"/>
              </a:buClr>
              <a:buFont typeface="Wingdings" panose="05000000000000000000" pitchFamily="2" charset="2"/>
              <a:buChar char="ü"/>
              <a:defRPr/>
            </a:pPr>
            <a:r>
              <a:rPr lang="en-US" altLang="en-US" dirty="0">
                <a:solidFill>
                  <a:srgbClr val="041E42"/>
                </a:solidFill>
                <a:latin typeface="Franklin Gothic Book" panose="020B0503020102020204" pitchFamily="34" charset="0"/>
              </a:rPr>
              <a:t>No annual employer seed funding to your HAS</a:t>
            </a:r>
            <a:br>
              <a:rPr lang="en-US" altLang="en-US" dirty="0">
                <a:solidFill>
                  <a:srgbClr val="041E42"/>
                </a:solidFill>
                <a:latin typeface="Franklin Gothic Book" panose="020B0503020102020204" pitchFamily="34" charset="0"/>
              </a:rPr>
            </a:br>
            <a:endParaRPr lang="en-US" altLang="en-US" dirty="0">
              <a:solidFill>
                <a:srgbClr val="041E42"/>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1D0BD00E-8204-9D26-1CDA-437EC634F311}"/>
              </a:ext>
            </a:extLst>
          </p:cNvPr>
          <p:cNvSpPr txBox="1"/>
          <p:nvPr/>
        </p:nvSpPr>
        <p:spPr>
          <a:xfrm>
            <a:off x="1790327" y="249724"/>
            <a:ext cx="10897386" cy="769441"/>
          </a:xfrm>
          <a:prstGeom prst="rect">
            <a:avLst/>
          </a:prstGeom>
          <a:noFill/>
        </p:spPr>
        <p:txBody>
          <a:bodyPr wrap="square" rtlCol="0">
            <a:spAutoFit/>
          </a:bodyPr>
          <a:lstStyle/>
          <a:p>
            <a:r>
              <a:rPr lang="en-US" sz="4400" dirty="0">
                <a:solidFill>
                  <a:srgbClr val="041E42"/>
                </a:solidFill>
                <a:latin typeface="Franklin Gothic Medium" panose="020B0603020102020204" pitchFamily="34" charset="0"/>
              </a:rPr>
              <a:t>Non-Medicare Eligible Retiree Plans</a:t>
            </a:r>
          </a:p>
        </p:txBody>
      </p:sp>
      <p:sp>
        <p:nvSpPr>
          <p:cNvPr id="8" name="TextBox 7">
            <a:extLst>
              <a:ext uri="{FF2B5EF4-FFF2-40B4-BE49-F238E27FC236}">
                <a16:creationId xmlns:a16="http://schemas.microsoft.com/office/drawing/2014/main" id="{0B0BB6D7-D46D-5C2C-805D-87EB69D386F0}"/>
              </a:ext>
            </a:extLst>
          </p:cNvPr>
          <p:cNvSpPr txBox="1"/>
          <p:nvPr/>
        </p:nvSpPr>
        <p:spPr>
          <a:xfrm>
            <a:off x="1758674" y="4608868"/>
            <a:ext cx="4184926" cy="1323439"/>
          </a:xfrm>
          <a:prstGeom prst="rect">
            <a:avLst/>
          </a:prstGeom>
          <a:noFill/>
        </p:spPr>
        <p:txBody>
          <a:bodyPr wrap="square">
            <a:spAutoFit/>
          </a:bodyPr>
          <a:lstStyle/>
          <a:p>
            <a:r>
              <a:rPr lang="en-US" sz="2000" dirty="0">
                <a:solidFill>
                  <a:srgbClr val="041E42"/>
                </a:solidFill>
                <a:latin typeface="Franklin Gothic Medium" panose="020B0603020102020204" pitchFamily="34" charset="0"/>
              </a:rPr>
              <a:t>Deductible applies to: </a:t>
            </a:r>
          </a:p>
          <a:p>
            <a:r>
              <a:rPr lang="en-US" sz="2000" dirty="0">
                <a:solidFill>
                  <a:srgbClr val="041E42"/>
                </a:solidFill>
                <a:latin typeface="Franklin Gothic Book" panose="020B0503020102020204" pitchFamily="34" charset="0"/>
              </a:rPr>
              <a:t>Lab tests, X-rays, Surgery, In-patient admissions, Out-patient services and Durable Medical Equipment​</a:t>
            </a:r>
          </a:p>
        </p:txBody>
      </p:sp>
      <p:sp>
        <p:nvSpPr>
          <p:cNvPr id="9" name="TextBox 8">
            <a:extLst>
              <a:ext uri="{FF2B5EF4-FFF2-40B4-BE49-F238E27FC236}">
                <a16:creationId xmlns:a16="http://schemas.microsoft.com/office/drawing/2014/main" id="{43E8FCD7-8813-2EB0-1463-9D63DFC3E273}"/>
              </a:ext>
            </a:extLst>
          </p:cNvPr>
          <p:cNvSpPr txBox="1"/>
          <p:nvPr/>
        </p:nvSpPr>
        <p:spPr>
          <a:xfrm>
            <a:off x="1758673" y="6039802"/>
            <a:ext cx="3994614" cy="707886"/>
          </a:xfrm>
          <a:prstGeom prst="rect">
            <a:avLst/>
          </a:prstGeom>
          <a:noFill/>
        </p:spPr>
        <p:txBody>
          <a:bodyPr wrap="square" rtlCol="0">
            <a:spAutoFit/>
          </a:bodyPr>
          <a:lstStyle/>
          <a:p>
            <a:r>
              <a:rPr lang="en-US" sz="2000" dirty="0">
                <a:solidFill>
                  <a:srgbClr val="041E42"/>
                </a:solidFill>
                <a:latin typeface="Franklin Gothic Book" panose="020B0503020102020204" pitchFamily="34" charset="0"/>
              </a:rPr>
              <a:t>Deductible </a:t>
            </a:r>
            <a:r>
              <a:rPr lang="en-US" sz="2000" dirty="0">
                <a:solidFill>
                  <a:srgbClr val="041E42"/>
                </a:solidFill>
                <a:latin typeface="Franklin Gothic Medium" panose="020B0603020102020204" pitchFamily="34" charset="0"/>
              </a:rPr>
              <a:t>does not </a:t>
            </a:r>
            <a:r>
              <a:rPr lang="en-US" sz="2000" dirty="0">
                <a:solidFill>
                  <a:srgbClr val="041E42"/>
                </a:solidFill>
                <a:latin typeface="Franklin Gothic Book" panose="020B0503020102020204" pitchFamily="34" charset="0"/>
              </a:rPr>
              <a:t>include</a:t>
            </a:r>
          </a:p>
          <a:p>
            <a:r>
              <a:rPr lang="en-US" sz="2000" dirty="0">
                <a:solidFill>
                  <a:srgbClr val="041E42"/>
                </a:solidFill>
                <a:latin typeface="Franklin Gothic Book" panose="020B0503020102020204" pitchFamily="34" charset="0"/>
              </a:rPr>
              <a:t>office visit copays or prescriptions</a:t>
            </a:r>
          </a:p>
        </p:txBody>
      </p:sp>
      <p:sp>
        <p:nvSpPr>
          <p:cNvPr id="10" name="TextBox 9">
            <a:extLst>
              <a:ext uri="{FF2B5EF4-FFF2-40B4-BE49-F238E27FC236}">
                <a16:creationId xmlns:a16="http://schemas.microsoft.com/office/drawing/2014/main" id="{96FAF6D2-E16A-5C4E-B74C-DF12BA865A9E}"/>
              </a:ext>
            </a:extLst>
          </p:cNvPr>
          <p:cNvSpPr txBox="1"/>
          <p:nvPr/>
        </p:nvSpPr>
        <p:spPr>
          <a:xfrm>
            <a:off x="6381174" y="4732854"/>
            <a:ext cx="5314672" cy="707886"/>
          </a:xfrm>
          <a:prstGeom prst="rect">
            <a:avLst/>
          </a:prstGeom>
          <a:noFill/>
        </p:spPr>
        <p:txBody>
          <a:bodyPr wrap="square">
            <a:spAutoFit/>
          </a:bodyPr>
          <a:lstStyle/>
          <a:p>
            <a:r>
              <a:rPr lang="en-US" sz="2000" dirty="0">
                <a:solidFill>
                  <a:srgbClr val="041E42"/>
                </a:solidFill>
                <a:latin typeface="Franklin Gothic Medium" panose="020B0603020102020204" pitchFamily="34" charset="0"/>
              </a:rPr>
              <a:t>ALL Services, Medical and Prescription</a:t>
            </a:r>
          </a:p>
          <a:p>
            <a:r>
              <a:rPr lang="en-US" sz="2000" dirty="0">
                <a:solidFill>
                  <a:srgbClr val="041E42"/>
                </a:solidFill>
                <a:latin typeface="Franklin Gothic Book" panose="020B0503020102020204" pitchFamily="34" charset="0"/>
              </a:rPr>
              <a:t>are applied to deductible and then coinsurance   </a:t>
            </a:r>
            <a:endParaRPr lang="en-US" dirty="0">
              <a:solidFill>
                <a:srgbClr val="041E42"/>
              </a:solidFill>
              <a:latin typeface="Franklin Gothic Book" panose="020B0503020102020204" pitchFamily="34" charset="0"/>
            </a:endParaRPr>
          </a:p>
        </p:txBody>
      </p:sp>
      <p:pic>
        <p:nvPicPr>
          <p:cNvPr id="2" name="PreparingForRetirement-Slide7">
            <a:hlinkClick r:id="" action="ppaction://media"/>
            <a:extLst>
              <a:ext uri="{FF2B5EF4-FFF2-40B4-BE49-F238E27FC236}">
                <a16:creationId xmlns:a16="http://schemas.microsoft.com/office/drawing/2014/main" id="{265F74E7-8E81-98C1-EFC0-16942F393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461" y="5757558"/>
            <a:ext cx="45719" cy="45719"/>
          </a:xfrm>
          <a:prstGeom prst="rect">
            <a:avLst/>
          </a:prstGeom>
        </p:spPr>
      </p:pic>
    </p:spTree>
    <p:extLst>
      <p:ext uri="{BB962C8B-B14F-4D97-AF65-F5344CB8AC3E}">
        <p14:creationId xmlns:p14="http://schemas.microsoft.com/office/powerpoint/2010/main" val="26031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F1AE8B-1264-30BD-6A07-C889E8FE65C4}"/>
              </a:ext>
            </a:extLst>
          </p:cNvPr>
          <p:cNvSpPr>
            <a:spLocks noGrp="1"/>
          </p:cNvSpPr>
          <p:nvPr>
            <p:ph type="title"/>
          </p:nvPr>
        </p:nvSpPr>
        <p:spPr>
          <a:xfrm>
            <a:off x="1801540" y="58938"/>
            <a:ext cx="9832224" cy="966009"/>
          </a:xfrm>
        </p:spPr>
        <p:txBody>
          <a:bodyPr>
            <a:normAutofit/>
          </a:bodyPr>
          <a:lstStyle/>
          <a:p>
            <a:r>
              <a:rPr lang="en-US" sz="4000" b="0" dirty="0">
                <a:solidFill>
                  <a:srgbClr val="041E42"/>
                </a:solidFill>
                <a:latin typeface="Franklin Gothic Medium" panose="020B0603020102020204" pitchFamily="34" charset="0"/>
              </a:rPr>
              <a:t>Not Medicare-Eligible</a:t>
            </a:r>
          </a:p>
        </p:txBody>
      </p:sp>
      <p:sp>
        <p:nvSpPr>
          <p:cNvPr id="6" name="Rectangle 4">
            <a:extLst>
              <a:ext uri="{FF2B5EF4-FFF2-40B4-BE49-F238E27FC236}">
                <a16:creationId xmlns:a16="http://schemas.microsoft.com/office/drawing/2014/main" id="{9925FA76-88BA-686A-BFC4-99F65F33F49F}"/>
              </a:ext>
            </a:extLst>
          </p:cNvPr>
          <p:cNvSpPr txBox="1">
            <a:spLocks noChangeArrowheads="1"/>
          </p:cNvSpPr>
          <p:nvPr/>
        </p:nvSpPr>
        <p:spPr>
          <a:xfrm>
            <a:off x="1801540" y="920984"/>
            <a:ext cx="9716205" cy="12566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EA75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A75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A7500"/>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A75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buClr>
                <a:srgbClr val="041E42"/>
              </a:buClr>
              <a:defRPr/>
            </a:pPr>
            <a:r>
              <a:rPr lang="en-US" altLang="en-US" sz="2000" dirty="0">
                <a:solidFill>
                  <a:srgbClr val="041E42"/>
                </a:solidFill>
                <a:latin typeface="Franklin Gothic Book" panose="020B0503020102020204" pitchFamily="34" charset="0"/>
              </a:rPr>
              <a:t>You will </a:t>
            </a:r>
            <a:r>
              <a:rPr lang="en-US" altLang="en-US" sz="2000" dirty="0">
                <a:solidFill>
                  <a:srgbClr val="041E42"/>
                </a:solidFill>
                <a:latin typeface="Franklin Gothic Medium" panose="020B0603020102020204" pitchFamily="34" charset="0"/>
              </a:rPr>
              <a:t>automatically</a:t>
            </a:r>
            <a:r>
              <a:rPr lang="en-US" altLang="en-US" sz="2000" dirty="0">
                <a:solidFill>
                  <a:srgbClr val="041E42"/>
                </a:solidFill>
                <a:latin typeface="Franklin Gothic Book" panose="020B0503020102020204" pitchFamily="34" charset="0"/>
              </a:rPr>
              <a:t> be enrolled in the corresponding retiree medical plan at the same coverage level</a:t>
            </a:r>
          </a:p>
          <a:p>
            <a:pPr marL="400050">
              <a:buClr>
                <a:srgbClr val="041E42"/>
              </a:buClr>
              <a:defRPr/>
            </a:pPr>
            <a:r>
              <a:rPr lang="en-US" sz="2000" dirty="0">
                <a:solidFill>
                  <a:srgbClr val="041E42"/>
                </a:solidFill>
                <a:latin typeface="Franklin Gothic Book" panose="020B0503020102020204" pitchFamily="34" charset="0"/>
              </a:rPr>
              <a:t>Your </a:t>
            </a:r>
            <a:r>
              <a:rPr lang="en-US" sz="2000" b="1" dirty="0">
                <a:solidFill>
                  <a:srgbClr val="041E42"/>
                </a:solidFill>
                <a:latin typeface="Franklin Gothic Book" panose="020B0503020102020204" pitchFamily="34" charset="0"/>
              </a:rPr>
              <a:t>active</a:t>
            </a:r>
            <a:r>
              <a:rPr lang="en-US" sz="2000" dirty="0">
                <a:solidFill>
                  <a:srgbClr val="041E42"/>
                </a:solidFill>
                <a:latin typeface="Franklin Gothic Book" panose="020B0503020102020204" pitchFamily="34" charset="0"/>
              </a:rPr>
              <a:t> benefits coverage will end on the last day of the month in which you retire</a:t>
            </a:r>
          </a:p>
          <a:p>
            <a:pPr marL="57150" indent="0">
              <a:buNone/>
              <a:defRPr/>
            </a:pPr>
            <a:endParaRPr lang="en-US" altLang="en-US" sz="2000" dirty="0">
              <a:solidFill>
                <a:srgbClr val="041E42"/>
              </a:solidFill>
              <a:latin typeface="Franklin Gothic Book" panose="020B0503020102020204" pitchFamily="34" charset="0"/>
            </a:endParaRPr>
          </a:p>
          <a:p>
            <a:pPr marL="57150" indent="0">
              <a:buNone/>
              <a:defRPr/>
            </a:pPr>
            <a:endParaRPr lang="en-US" altLang="en-US" sz="2000" dirty="0">
              <a:solidFill>
                <a:srgbClr val="041E42"/>
              </a:solidFill>
              <a:latin typeface="Franklin Gothic Book" panose="020B0503020102020204" pitchFamily="34" charset="0"/>
            </a:endParaRPr>
          </a:p>
          <a:p>
            <a:pPr marL="57150" indent="0">
              <a:buNone/>
              <a:defRPr/>
            </a:pPr>
            <a:endParaRPr lang="en-US" altLang="en-US" sz="2000" dirty="0">
              <a:solidFill>
                <a:srgbClr val="041E42"/>
              </a:solidFill>
              <a:latin typeface="Franklin Gothic Book" panose="020B0503020102020204" pitchFamily="34" charset="0"/>
            </a:endParaRPr>
          </a:p>
          <a:p>
            <a:pPr marL="57150" indent="0">
              <a:buNone/>
              <a:defRPr/>
            </a:pPr>
            <a:endParaRPr lang="en-US" altLang="en-US" sz="2000" dirty="0">
              <a:solidFill>
                <a:srgbClr val="041E42"/>
              </a:solidFill>
              <a:latin typeface="Franklin Gothic Book" panose="020B0503020102020204" pitchFamily="34" charset="0"/>
            </a:endParaRPr>
          </a:p>
          <a:p>
            <a:pPr marL="0" indent="0">
              <a:spcBef>
                <a:spcPts val="0"/>
              </a:spcBef>
              <a:buNone/>
              <a:defRPr/>
            </a:pPr>
            <a:endParaRPr lang="en-US" altLang="en-US" sz="2000" b="1" dirty="0">
              <a:solidFill>
                <a:srgbClr val="041E42"/>
              </a:solidFill>
              <a:ea typeface="ヒラギノ角ゴ Pro W3" pitchFamily="5" charset="-128"/>
            </a:endParaRPr>
          </a:p>
          <a:p>
            <a:pPr marL="914400" lvl="2" indent="0">
              <a:buNone/>
              <a:defRPr/>
            </a:pPr>
            <a:endParaRPr lang="en-US" sz="2000" dirty="0">
              <a:solidFill>
                <a:srgbClr val="041E42"/>
              </a:solidFill>
            </a:endParaRPr>
          </a:p>
        </p:txBody>
      </p:sp>
      <p:sp>
        <p:nvSpPr>
          <p:cNvPr id="7" name="TextBox 6">
            <a:extLst>
              <a:ext uri="{FF2B5EF4-FFF2-40B4-BE49-F238E27FC236}">
                <a16:creationId xmlns:a16="http://schemas.microsoft.com/office/drawing/2014/main" id="{71928D86-930A-4B0F-172B-B0E5BD2F1AEB}"/>
              </a:ext>
            </a:extLst>
          </p:cNvPr>
          <p:cNvSpPr txBox="1"/>
          <p:nvPr/>
        </p:nvSpPr>
        <p:spPr>
          <a:xfrm>
            <a:off x="1801540" y="2177643"/>
            <a:ext cx="9298181" cy="1508105"/>
          </a:xfrm>
          <a:prstGeom prst="rect">
            <a:avLst/>
          </a:prstGeom>
          <a:noFill/>
        </p:spPr>
        <p:txBody>
          <a:bodyPr wrap="square" rtlCol="0">
            <a:spAutoFit/>
          </a:bodyPr>
          <a:lstStyle/>
          <a:p>
            <a:pPr marL="228600" indent="-228600">
              <a:defRPr/>
            </a:pPr>
            <a:r>
              <a:rPr lang="en-US" sz="2400" dirty="0">
                <a:solidFill>
                  <a:srgbClr val="00A2E2"/>
                </a:solidFill>
                <a:latin typeface="Franklin Gothic Medium" panose="020B0603020102020204" pitchFamily="34" charset="0"/>
              </a:rPr>
              <a:t>New ID Cards will be sent with new Group Numbers</a:t>
            </a:r>
            <a:endParaRPr lang="en-US" sz="1400" dirty="0">
              <a:solidFill>
                <a:srgbClr val="00A2E2"/>
              </a:solidFill>
              <a:highlight>
                <a:srgbClr val="FFFF00"/>
              </a:highlight>
              <a:latin typeface="Franklin Gothic Medium" panose="020B0603020102020204" pitchFamily="34" charset="0"/>
            </a:endParaRPr>
          </a:p>
          <a:p>
            <a:pPr marL="285750" indent="-285750">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Enrollment information electronically sent to vendors as of the effective date </a:t>
            </a:r>
            <a:br>
              <a:rPr lang="en-US" dirty="0">
                <a:solidFill>
                  <a:srgbClr val="041E42"/>
                </a:solidFill>
                <a:latin typeface="Franklin Gothic Book" panose="020B0503020102020204" pitchFamily="34" charset="0"/>
              </a:rPr>
            </a:br>
            <a:endParaRPr lang="en-US" sz="1200" dirty="0">
              <a:solidFill>
                <a:srgbClr val="041E42"/>
              </a:solidFill>
              <a:latin typeface="Franklin Gothic Book" panose="020B0503020102020204" pitchFamily="34" charset="0"/>
            </a:endParaRPr>
          </a:p>
          <a:p>
            <a:pPr marL="285750" indent="-285750">
              <a:buClr>
                <a:srgbClr val="041E42"/>
              </a:buClr>
              <a:buFont typeface="Arial" panose="020B0604020202020204" pitchFamily="34" charset="0"/>
              <a:buChar char="•"/>
            </a:pPr>
            <a:r>
              <a:rPr lang="en-US" dirty="0">
                <a:solidFill>
                  <a:srgbClr val="041E42"/>
                </a:solidFill>
                <a:latin typeface="Franklin Gothic Book" panose="020B0503020102020204" pitchFamily="34" charset="0"/>
              </a:rPr>
              <a:t>Takes vendors approximately 48 hours to get you set up in their system with new ID information</a:t>
            </a:r>
          </a:p>
        </p:txBody>
      </p:sp>
      <p:sp>
        <p:nvSpPr>
          <p:cNvPr id="9" name="Rectangle 8">
            <a:extLst>
              <a:ext uri="{FF2B5EF4-FFF2-40B4-BE49-F238E27FC236}">
                <a16:creationId xmlns:a16="http://schemas.microsoft.com/office/drawing/2014/main" id="{D979DB99-19BC-0BA9-295A-8B6892120113}"/>
              </a:ext>
            </a:extLst>
          </p:cNvPr>
          <p:cNvSpPr/>
          <p:nvPr/>
        </p:nvSpPr>
        <p:spPr>
          <a:xfrm>
            <a:off x="1698719" y="3820811"/>
            <a:ext cx="8999735" cy="2978251"/>
          </a:xfrm>
          <a:prstGeom prst="rect">
            <a:avLst/>
          </a:prstGeom>
        </p:spPr>
        <p:txBody>
          <a:bodyPr wrap="square">
            <a:spAutoFit/>
          </a:bodyPr>
          <a:lstStyle/>
          <a:p>
            <a:pPr marL="55563" lvl="1">
              <a:lnSpc>
                <a:spcPct val="70000"/>
              </a:lnSpc>
              <a:spcBef>
                <a:spcPts val="500"/>
              </a:spcBef>
              <a:buClr>
                <a:srgbClr val="99CC00"/>
              </a:buClr>
              <a:defRPr/>
            </a:pPr>
            <a:r>
              <a:rPr lang="en-US" altLang="en-US" sz="2400" dirty="0">
                <a:solidFill>
                  <a:srgbClr val="00A2E2"/>
                </a:solidFill>
                <a:latin typeface="Franklin Gothic Medium" panose="020B0603020102020204" pitchFamily="34" charset="0"/>
              </a:rPr>
              <a:t>No forms are necessary, </a:t>
            </a:r>
            <a:r>
              <a:rPr lang="en-US" altLang="en-US" sz="2400" i="1" u="sng" dirty="0">
                <a:solidFill>
                  <a:srgbClr val="00A2E2"/>
                </a:solidFill>
                <a:latin typeface="Franklin Gothic Medium" panose="020B0603020102020204" pitchFamily="34" charset="0"/>
              </a:rPr>
              <a:t>unless</a:t>
            </a:r>
            <a:r>
              <a:rPr lang="en-US" altLang="en-US" sz="2400" i="1" dirty="0">
                <a:solidFill>
                  <a:srgbClr val="00A2E2"/>
                </a:solidFill>
                <a:latin typeface="Franklin Gothic Medium" panose="020B0603020102020204" pitchFamily="34" charset="0"/>
              </a:rPr>
              <a:t>:</a:t>
            </a:r>
          </a:p>
          <a:p>
            <a:pPr marL="55563" lvl="1">
              <a:lnSpc>
                <a:spcPct val="70000"/>
              </a:lnSpc>
              <a:spcBef>
                <a:spcPts val="500"/>
              </a:spcBef>
              <a:buClr>
                <a:srgbClr val="99CC00"/>
              </a:buClr>
              <a:defRPr/>
            </a:pPr>
            <a:endParaRPr lang="en-US" altLang="en-US" dirty="0">
              <a:solidFill>
                <a:srgbClr val="1E407C"/>
              </a:solidFill>
              <a:latin typeface="Franklin Gothic Book" panose="020B0503020102020204" pitchFamily="34" charset="0"/>
            </a:endParaRPr>
          </a:p>
          <a:p>
            <a:pPr marL="341313" lvl="1" indent="-285750">
              <a:lnSpc>
                <a:spcPct val="70000"/>
              </a:lnSpc>
              <a:spcBef>
                <a:spcPts val="500"/>
              </a:spcBef>
              <a:buClr>
                <a:srgbClr val="00A2E2"/>
              </a:buClr>
              <a:buFont typeface="Wingdings" panose="05000000000000000000" pitchFamily="2" charset="2"/>
              <a:buChar char="ü"/>
              <a:defRPr/>
            </a:pPr>
            <a:r>
              <a:rPr lang="en-US" altLang="en-US" sz="2000" dirty="0">
                <a:solidFill>
                  <a:srgbClr val="041E42"/>
                </a:solidFill>
                <a:latin typeface="Franklin Gothic Book" panose="020B0503020102020204" pitchFamily="34" charset="0"/>
              </a:rPr>
              <a:t>Change Under-65 Retiree Medical Plan</a:t>
            </a:r>
          </a:p>
          <a:p>
            <a:pPr marL="855663" lvl="1" indent="-227013">
              <a:lnSpc>
                <a:spcPct val="70000"/>
              </a:lnSpc>
              <a:spcBef>
                <a:spcPts val="500"/>
              </a:spcBef>
              <a:buClr>
                <a:srgbClr val="041E42"/>
              </a:buClr>
              <a:buFont typeface="Arial" panose="020B0604020202020204" pitchFamily="34" charset="0"/>
              <a:buChar char="•"/>
              <a:defRPr/>
            </a:pPr>
            <a:r>
              <a:rPr lang="en-US" altLang="en-US" dirty="0">
                <a:solidFill>
                  <a:srgbClr val="041E42"/>
                </a:solidFill>
                <a:latin typeface="Franklin Gothic Book" panose="020B0503020102020204" pitchFamily="34" charset="0"/>
              </a:rPr>
              <a:t>No deductible credit is applied if you change plans upon retirement</a:t>
            </a:r>
          </a:p>
          <a:p>
            <a:pPr marL="398463" lvl="1" indent="-342900">
              <a:lnSpc>
                <a:spcPct val="70000"/>
              </a:lnSpc>
              <a:spcBef>
                <a:spcPts val="500"/>
              </a:spcBef>
              <a:buClr>
                <a:srgbClr val="F7987D"/>
              </a:buClr>
              <a:buFont typeface="Wingdings" panose="05000000000000000000" pitchFamily="2" charset="2"/>
              <a:buChar char="ü"/>
              <a:defRPr/>
            </a:pPr>
            <a:endParaRPr lang="en-US" altLang="en-US" dirty="0">
              <a:solidFill>
                <a:srgbClr val="041E42"/>
              </a:solidFill>
              <a:latin typeface="Franklin Gothic Book" panose="020B0503020102020204" pitchFamily="34" charset="0"/>
            </a:endParaRPr>
          </a:p>
          <a:p>
            <a:pPr marL="398463" lvl="1" indent="-342900">
              <a:lnSpc>
                <a:spcPct val="70000"/>
              </a:lnSpc>
              <a:spcBef>
                <a:spcPts val="500"/>
              </a:spcBef>
              <a:buClr>
                <a:srgbClr val="00A2E2"/>
              </a:buClr>
              <a:buFont typeface="Wingdings" panose="05000000000000000000" pitchFamily="2" charset="2"/>
              <a:buChar char="ü"/>
              <a:defRPr/>
            </a:pPr>
            <a:r>
              <a:rPr lang="en-US" altLang="en-US" sz="2000" dirty="0">
                <a:solidFill>
                  <a:srgbClr val="041E42"/>
                </a:solidFill>
                <a:latin typeface="Franklin Gothic Book" panose="020B0503020102020204" pitchFamily="34" charset="0"/>
              </a:rPr>
              <a:t>Change Coverage Level </a:t>
            </a:r>
          </a:p>
          <a:p>
            <a:pPr marL="855663" lvl="1" indent="-227013">
              <a:lnSpc>
                <a:spcPct val="70000"/>
              </a:lnSpc>
              <a:spcBef>
                <a:spcPts val="500"/>
              </a:spcBef>
              <a:buClr>
                <a:srgbClr val="041E42"/>
              </a:buClr>
              <a:buFont typeface="Arial" panose="020B0604020202020204" pitchFamily="34" charset="0"/>
              <a:buChar char="•"/>
              <a:defRPr/>
            </a:pPr>
            <a:r>
              <a:rPr lang="en-US" altLang="en-US" dirty="0">
                <a:solidFill>
                  <a:srgbClr val="041E42"/>
                </a:solidFill>
                <a:latin typeface="Franklin Gothic Book" panose="020B0503020102020204" pitchFamily="34" charset="0"/>
              </a:rPr>
              <a:t>	For example, Family Coverage as active employee to Retiree Only in retirement</a:t>
            </a:r>
          </a:p>
          <a:p>
            <a:pPr marL="398463" lvl="1" indent="-342900">
              <a:lnSpc>
                <a:spcPct val="70000"/>
              </a:lnSpc>
              <a:spcBef>
                <a:spcPts val="500"/>
              </a:spcBef>
              <a:buClr>
                <a:srgbClr val="F7987D"/>
              </a:buClr>
              <a:buFont typeface="Wingdings" panose="05000000000000000000" pitchFamily="2" charset="2"/>
              <a:buChar char="ü"/>
              <a:defRPr/>
            </a:pPr>
            <a:endParaRPr lang="en-US" altLang="en-US" dirty="0">
              <a:solidFill>
                <a:srgbClr val="041E42"/>
              </a:solidFill>
              <a:latin typeface="Franklin Gothic Book" panose="020B0503020102020204" pitchFamily="34" charset="0"/>
            </a:endParaRPr>
          </a:p>
          <a:p>
            <a:pPr marL="398463" lvl="1" indent="-342900">
              <a:lnSpc>
                <a:spcPct val="70000"/>
              </a:lnSpc>
              <a:spcBef>
                <a:spcPts val="500"/>
              </a:spcBef>
              <a:buClr>
                <a:srgbClr val="00A2E2"/>
              </a:buClr>
              <a:buFont typeface="Wingdings" panose="05000000000000000000" pitchFamily="2" charset="2"/>
              <a:buChar char="ü"/>
              <a:defRPr/>
            </a:pPr>
            <a:r>
              <a:rPr lang="en-US" altLang="en-US" sz="2000" dirty="0">
                <a:solidFill>
                  <a:srgbClr val="041E42"/>
                </a:solidFill>
                <a:latin typeface="Franklin Gothic Book" panose="020B0503020102020204" pitchFamily="34" charset="0"/>
              </a:rPr>
              <a:t>Drop Retiree Medical Coverage </a:t>
            </a:r>
            <a:endParaRPr lang="en-US" altLang="en-US" sz="2400" dirty="0">
              <a:solidFill>
                <a:srgbClr val="041E42"/>
              </a:solidFill>
              <a:latin typeface="Franklin Gothic Book" panose="020B0503020102020204" pitchFamily="34" charset="0"/>
            </a:endParaRPr>
          </a:p>
          <a:p>
            <a:pPr marL="914400" lvl="1" indent="-285750">
              <a:lnSpc>
                <a:spcPct val="70000"/>
              </a:lnSpc>
              <a:spcBef>
                <a:spcPts val="500"/>
              </a:spcBef>
              <a:buClr>
                <a:srgbClr val="041E42"/>
              </a:buClr>
              <a:buFont typeface="Arial" panose="020B0604020202020204" pitchFamily="34" charset="0"/>
              <a:buChar char="•"/>
              <a:defRPr/>
            </a:pPr>
            <a:r>
              <a:rPr lang="en-US" altLang="en-US" dirty="0">
                <a:solidFill>
                  <a:srgbClr val="041E42"/>
                </a:solidFill>
                <a:latin typeface="Franklin Gothic Book" panose="020B0503020102020204" pitchFamily="34" charset="0"/>
              </a:rPr>
              <a:t>Once coverage is dropped, retirees are not able to re-enroll at a later date </a:t>
            </a:r>
          </a:p>
          <a:p>
            <a:pPr marL="341313" lvl="1" indent="-285750">
              <a:lnSpc>
                <a:spcPct val="70000"/>
              </a:lnSpc>
              <a:spcBef>
                <a:spcPts val="500"/>
              </a:spcBef>
              <a:buClr>
                <a:srgbClr val="99CC00"/>
              </a:buClr>
              <a:buFont typeface="Arial" panose="020B0604020202020204" pitchFamily="34" charset="0"/>
              <a:buChar char="•"/>
              <a:defRPr/>
            </a:pPr>
            <a:endParaRPr lang="en-US" altLang="en-US" sz="1600" dirty="0">
              <a:solidFill>
                <a:srgbClr val="041E42"/>
              </a:solidFill>
              <a:latin typeface="Franklin Gothic Book" panose="020B0503020102020204" pitchFamily="34" charset="0"/>
            </a:endParaRPr>
          </a:p>
        </p:txBody>
      </p:sp>
      <p:pic>
        <p:nvPicPr>
          <p:cNvPr id="10" name="Graphic 9" descr="Document">
            <a:extLst>
              <a:ext uri="{FF2B5EF4-FFF2-40B4-BE49-F238E27FC236}">
                <a16:creationId xmlns:a16="http://schemas.microsoft.com/office/drawing/2014/main" id="{F5902476-706D-2C99-5B00-E6D76834A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1083" y="247974"/>
            <a:ext cx="507934" cy="507934"/>
          </a:xfrm>
          <a:prstGeom prst="rect">
            <a:avLst/>
          </a:prstGeom>
        </p:spPr>
      </p:pic>
      <p:sp>
        <p:nvSpPr>
          <p:cNvPr id="12" name="TextBox 11">
            <a:extLst>
              <a:ext uri="{FF2B5EF4-FFF2-40B4-BE49-F238E27FC236}">
                <a16:creationId xmlns:a16="http://schemas.microsoft.com/office/drawing/2014/main" id="{1AFA598A-B9ED-26E4-8B13-8D7270AF082C}"/>
              </a:ext>
            </a:extLst>
          </p:cNvPr>
          <p:cNvSpPr txBox="1"/>
          <p:nvPr/>
        </p:nvSpPr>
        <p:spPr>
          <a:xfrm>
            <a:off x="8139017" y="357276"/>
            <a:ext cx="6098058" cy="369332"/>
          </a:xfrm>
          <a:prstGeom prst="rect">
            <a:avLst/>
          </a:prstGeom>
          <a:noFill/>
        </p:spPr>
        <p:txBody>
          <a:bodyPr wrap="square">
            <a:spAutoFit/>
          </a:bodyPr>
          <a:lstStyle/>
          <a:p>
            <a:r>
              <a:rPr lang="en-US" sz="1800" dirty="0">
                <a:solidFill>
                  <a:srgbClr val="00A2E2"/>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Retiree Request For Change Form</a:t>
            </a:r>
            <a:endParaRPr lang="en-US" sz="1800" dirty="0">
              <a:solidFill>
                <a:srgbClr val="00A2E2"/>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8710AA8F-89A7-41B8-BDF5-64CF95345E80}"/>
              </a:ext>
            </a:extLst>
          </p:cNvPr>
          <p:cNvSpPr/>
          <p:nvPr/>
        </p:nvSpPr>
        <p:spPr>
          <a:xfrm>
            <a:off x="7424257" y="190731"/>
            <a:ext cx="4433429" cy="660925"/>
          </a:xfrm>
          <a:prstGeom prst="rect">
            <a:avLst/>
          </a:prstGeom>
          <a:noFill/>
          <a:ln w="28575">
            <a:solidFill>
              <a:srgbClr val="00A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reparingForRetirement-Slide8">
            <a:hlinkClick r:id="" action="ppaction://media"/>
            <a:extLst>
              <a:ext uri="{FF2B5EF4-FFF2-40B4-BE49-F238E27FC236}">
                <a16:creationId xmlns:a16="http://schemas.microsoft.com/office/drawing/2014/main" id="{DEBB3B5C-4903-BDC5-CD3A-870FBC9785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1574" y="5273423"/>
            <a:ext cx="73025" cy="73025"/>
          </a:xfrm>
          <a:prstGeom prst="rect">
            <a:avLst/>
          </a:prstGeom>
        </p:spPr>
      </p:pic>
    </p:spTree>
    <p:extLst>
      <p:ext uri="{BB962C8B-B14F-4D97-AF65-F5344CB8AC3E}">
        <p14:creationId xmlns:p14="http://schemas.microsoft.com/office/powerpoint/2010/main" val="35561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4ED1EB-6618-4EBD-9C73-9F206EAFC0F5}"/>
              </a:ext>
            </a:extLst>
          </p:cNvPr>
          <p:cNvSpPr txBox="1">
            <a:spLocks/>
          </p:cNvSpPr>
          <p:nvPr/>
        </p:nvSpPr>
        <p:spPr>
          <a:xfrm>
            <a:off x="675698" y="1239109"/>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Proxima Nova" panose="02000506030000020004" pitchFamily="50" charset="0"/>
              </a:rPr>
              <a:t>Medicare </a:t>
            </a:r>
          </a:p>
          <a:p>
            <a:pPr algn="l"/>
            <a:r>
              <a:rPr lang="en-US" sz="5400" b="1" dirty="0">
                <a:solidFill>
                  <a:schemeClr val="bg1"/>
                </a:solidFill>
                <a:latin typeface="Proxima Nova" panose="02000506030000020004" pitchFamily="50" charset="0"/>
              </a:rPr>
              <a:t>Helpful Information</a:t>
            </a:r>
          </a:p>
        </p:txBody>
      </p:sp>
      <p:pic>
        <p:nvPicPr>
          <p:cNvPr id="2" name="PreparingForRetirement-Slide9">
            <a:hlinkClick r:id="" action="ppaction://media"/>
            <a:extLst>
              <a:ext uri="{FF2B5EF4-FFF2-40B4-BE49-F238E27FC236}">
                <a16:creationId xmlns:a16="http://schemas.microsoft.com/office/drawing/2014/main" id="{3212C8C0-5772-7B79-5680-552E87ED02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10347324" y="873444"/>
            <a:ext cx="45719" cy="45719"/>
          </a:xfrm>
          <a:prstGeom prst="rect">
            <a:avLst/>
          </a:prstGeom>
        </p:spPr>
      </p:pic>
    </p:spTree>
    <p:extLst>
      <p:ext uri="{BB962C8B-B14F-4D97-AF65-F5344CB8AC3E}">
        <p14:creationId xmlns:p14="http://schemas.microsoft.com/office/powerpoint/2010/main" val="26399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176196748B9E458A305F3082D3A89F" ma:contentTypeVersion="13" ma:contentTypeDescription="Create a new document." ma:contentTypeScope="" ma:versionID="30928114eb2e5ea0c58651b036a41dc6">
  <xsd:schema xmlns:xsd="http://www.w3.org/2001/XMLSchema" xmlns:xs="http://www.w3.org/2001/XMLSchema" xmlns:p="http://schemas.microsoft.com/office/2006/metadata/properties" xmlns:ns3="3813a407-ade3-41a7-ae2b-5abd5c499ef8" xmlns:ns4="dbab0720-4a45-45b4-86d5-16af651ba8f0" targetNamespace="http://schemas.microsoft.com/office/2006/metadata/properties" ma:root="true" ma:fieldsID="2f2de9e90dedb01cf76fa41e40644036" ns3:_="" ns4:_="">
    <xsd:import namespace="3813a407-ade3-41a7-ae2b-5abd5c499ef8"/>
    <xsd:import namespace="dbab0720-4a45-45b4-86d5-16af651ba8f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3a407-ade3-41a7-ae2b-5abd5c499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ab0720-4a45-45b4-86d5-16af651ba8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05ADC8-79B5-467C-8970-B062BF359E32}">
  <ds:schemaRefs>
    <ds:schemaRef ds:uri="http://schemas.microsoft.com/sharepoint/v3/contenttype/forms"/>
  </ds:schemaRefs>
</ds:datastoreItem>
</file>

<file path=customXml/itemProps2.xml><?xml version="1.0" encoding="utf-8"?>
<ds:datastoreItem xmlns:ds="http://schemas.openxmlformats.org/officeDocument/2006/customXml" ds:itemID="{8718EE14-1970-4611-AC83-507D6BCCDE0A}">
  <ds:schemaRefs>
    <ds:schemaRef ds:uri="http://schemas.microsoft.com/office/2006/metadata/properties"/>
    <ds:schemaRef ds:uri="http://purl.org/dc/terms/"/>
    <ds:schemaRef ds:uri="dbab0720-4a45-45b4-86d5-16af651ba8f0"/>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3813a407-ade3-41a7-ae2b-5abd5c499ef8"/>
    <ds:schemaRef ds:uri="http://purl.org/dc/dcmitype/"/>
  </ds:schemaRefs>
</ds:datastoreItem>
</file>

<file path=customXml/itemProps3.xml><?xml version="1.0" encoding="utf-8"?>
<ds:datastoreItem xmlns:ds="http://schemas.openxmlformats.org/officeDocument/2006/customXml" ds:itemID="{0FB6E87A-DD9D-48FE-B19A-35D3E0D6D7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3a407-ade3-41a7-ae2b-5abd5c499ef8"/>
    <ds:schemaRef ds:uri="dbab0720-4a45-45b4-86d5-16af651ba8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2052</TotalTime>
  <Words>8621</Words>
  <Application>Microsoft Office PowerPoint</Application>
  <PresentationFormat>Widescreen</PresentationFormat>
  <Paragraphs>669</Paragraphs>
  <Slides>33</Slides>
  <Notes>33</Notes>
  <HiddenSlides>0</HiddenSlides>
  <MMClips>33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Courier New</vt:lpstr>
      <vt:lpstr>Franklin Gothic Book</vt:lpstr>
      <vt:lpstr>Franklin Gothic Medium</vt:lpstr>
      <vt:lpstr>Proxima Nova</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Medicare-Eligible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Split Plans – Medicare and Not Medicare Eligible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Things to Know</vt:lpstr>
      <vt:lpstr>Additional Things to Know</vt:lpstr>
      <vt:lpstr>Additional Things to Know</vt:lpstr>
      <vt:lpstr>Retirement Plans</vt:lpstr>
      <vt:lpstr>Retirement Plans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Strite, Hayley</dc:creator>
  <cp:lastModifiedBy>Keller, Michael A</cp:lastModifiedBy>
  <cp:revision>13</cp:revision>
  <cp:lastPrinted>2023-07-20T19:00:00Z</cp:lastPrinted>
  <dcterms:created xsi:type="dcterms:W3CDTF">2022-08-04T14:32:24Z</dcterms:created>
  <dcterms:modified xsi:type="dcterms:W3CDTF">2023-07-20T19:07:28Z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0x01010031176196748B9E458A305F3082D3A89F</vt:lpwstr>
  </property>
</Properties>
</file>